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 id="2147484084" r:id="rId2"/>
  </p:sldMasterIdLst>
  <p:notesMasterIdLst>
    <p:notesMasterId r:id="rId60"/>
  </p:notesMasterIdLst>
  <p:handoutMasterIdLst>
    <p:handoutMasterId r:id="rId61"/>
  </p:handoutMasterIdLst>
  <p:sldIdLst>
    <p:sldId id="256" r:id="rId3"/>
    <p:sldId id="355" r:id="rId4"/>
    <p:sldId id="379" r:id="rId5"/>
    <p:sldId id="349" r:id="rId6"/>
    <p:sldId id="354" r:id="rId7"/>
    <p:sldId id="301" r:id="rId8"/>
    <p:sldId id="303" r:id="rId9"/>
    <p:sldId id="353" r:id="rId10"/>
    <p:sldId id="378" r:id="rId11"/>
    <p:sldId id="260" r:id="rId12"/>
    <p:sldId id="323" r:id="rId13"/>
    <p:sldId id="306" r:id="rId14"/>
    <p:sldId id="261" r:id="rId15"/>
    <p:sldId id="325" r:id="rId16"/>
    <p:sldId id="377" r:id="rId17"/>
    <p:sldId id="264" r:id="rId18"/>
    <p:sldId id="383" r:id="rId19"/>
    <p:sldId id="384" r:id="rId20"/>
    <p:sldId id="376" r:id="rId21"/>
    <p:sldId id="266" r:id="rId22"/>
    <p:sldId id="293" r:id="rId23"/>
    <p:sldId id="345" r:id="rId24"/>
    <p:sldId id="270" r:id="rId25"/>
    <p:sldId id="359" r:id="rId26"/>
    <p:sldId id="375" r:id="rId27"/>
    <p:sldId id="272" r:id="rId28"/>
    <p:sldId id="274" r:id="rId29"/>
    <p:sldId id="275" r:id="rId30"/>
    <p:sldId id="352" r:id="rId31"/>
    <p:sldId id="285" r:id="rId32"/>
    <p:sldId id="278" r:id="rId33"/>
    <p:sldId id="277" r:id="rId34"/>
    <p:sldId id="257" r:id="rId35"/>
    <p:sldId id="276" r:id="rId36"/>
    <p:sldId id="258" r:id="rId37"/>
    <p:sldId id="287" r:id="rId38"/>
    <p:sldId id="283" r:id="rId39"/>
    <p:sldId id="259" r:id="rId40"/>
    <p:sldId id="374" r:id="rId41"/>
    <p:sldId id="279" r:id="rId42"/>
    <p:sldId id="373" r:id="rId43"/>
    <p:sldId id="280" r:id="rId44"/>
    <p:sldId id="358" r:id="rId45"/>
    <p:sldId id="380" r:id="rId46"/>
    <p:sldId id="370" r:id="rId47"/>
    <p:sldId id="371" r:id="rId48"/>
    <p:sldId id="369" r:id="rId49"/>
    <p:sldId id="372" r:id="rId50"/>
    <p:sldId id="381" r:id="rId51"/>
    <p:sldId id="333" r:id="rId52"/>
    <p:sldId id="362" r:id="rId53"/>
    <p:sldId id="367" r:id="rId54"/>
    <p:sldId id="363" r:id="rId55"/>
    <p:sldId id="368" r:id="rId56"/>
    <p:sldId id="366" r:id="rId57"/>
    <p:sldId id="334" r:id="rId58"/>
    <p:sldId id="382" r:id="rId59"/>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99FF"/>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C7775-C456-6D42-8F7A-35072D6F6427}" v="102" dt="2023-01-17T14:35:08.7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 Susan" userId="82536399-f556-411e-9f16-6999fd305756" providerId="ADAL" clId="{267C7775-C456-6D42-8F7A-35072D6F6427}"/>
    <pc:docChg chg="custSel modSld">
      <pc:chgData name="White, Susan" userId="82536399-f556-411e-9f16-6999fd305756" providerId="ADAL" clId="{267C7775-C456-6D42-8F7A-35072D6F6427}" dt="2023-01-17T14:35:08.766" v="3473" actId="1076"/>
      <pc:docMkLst>
        <pc:docMk/>
      </pc:docMkLst>
      <pc:sldChg chg="modSp mod">
        <pc:chgData name="White, Susan" userId="82536399-f556-411e-9f16-6999fd305756" providerId="ADAL" clId="{267C7775-C456-6D42-8F7A-35072D6F6427}" dt="2023-01-14T19:01:48.026" v="3343" actId="2"/>
        <pc:sldMkLst>
          <pc:docMk/>
          <pc:sldMk cId="0" sldId="256"/>
        </pc:sldMkLst>
        <pc:spChg chg="mod">
          <ac:chgData name="White, Susan" userId="82536399-f556-411e-9f16-6999fd305756" providerId="ADAL" clId="{267C7775-C456-6D42-8F7A-35072D6F6427}" dt="2023-01-14T19:01:48.026" v="3343" actId="2"/>
          <ac:spMkLst>
            <pc:docMk/>
            <pc:sldMk cId="0" sldId="256"/>
            <ac:spMk id="5" creationId="{D5814839-D6A6-10A8-529A-9CB5D190B27B}"/>
          </ac:spMkLst>
        </pc:spChg>
      </pc:sldChg>
      <pc:sldChg chg="modNotesTx">
        <pc:chgData name="White, Susan" userId="82536399-f556-411e-9f16-6999fd305756" providerId="ADAL" clId="{267C7775-C456-6D42-8F7A-35072D6F6427}" dt="2023-01-14T18:36:06.616" v="2183" actId="20577"/>
        <pc:sldMkLst>
          <pc:docMk/>
          <pc:sldMk cId="0" sldId="257"/>
        </pc:sldMkLst>
      </pc:sldChg>
      <pc:sldChg chg="modSp mod modNotesTx">
        <pc:chgData name="White, Susan" userId="82536399-f556-411e-9f16-6999fd305756" providerId="ADAL" clId="{267C7775-C456-6D42-8F7A-35072D6F6427}" dt="2023-01-14T18:49:01.417" v="3003" actId="57"/>
        <pc:sldMkLst>
          <pc:docMk/>
          <pc:sldMk cId="0" sldId="258"/>
        </pc:sldMkLst>
        <pc:spChg chg="mod">
          <ac:chgData name="White, Susan" userId="82536399-f556-411e-9f16-6999fd305756" providerId="ADAL" clId="{267C7775-C456-6D42-8F7A-35072D6F6427}" dt="2023-01-14T18:49:01.417" v="3003" actId="57"/>
          <ac:spMkLst>
            <pc:docMk/>
            <pc:sldMk cId="0" sldId="258"/>
            <ac:spMk id="3" creationId="{00000000-0000-0000-0000-000000000000}"/>
          </ac:spMkLst>
        </pc:spChg>
      </pc:sldChg>
      <pc:sldChg chg="modSp mod modNotesTx">
        <pc:chgData name="White, Susan" userId="82536399-f556-411e-9f16-6999fd305756" providerId="ADAL" clId="{267C7775-C456-6D42-8F7A-35072D6F6427}" dt="2023-01-14T19:03:17.941" v="3375" actId="313"/>
        <pc:sldMkLst>
          <pc:docMk/>
          <pc:sldMk cId="0" sldId="259"/>
        </pc:sldMkLst>
        <pc:spChg chg="mod">
          <ac:chgData name="White, Susan" userId="82536399-f556-411e-9f16-6999fd305756" providerId="ADAL" clId="{267C7775-C456-6D42-8F7A-35072D6F6427}" dt="2023-01-14T18:49:26.251" v="3008" actId="57"/>
          <ac:spMkLst>
            <pc:docMk/>
            <pc:sldMk cId="0" sldId="259"/>
            <ac:spMk id="3" creationId="{00000000-0000-0000-0000-000000000000}"/>
          </ac:spMkLst>
        </pc:spChg>
      </pc:sldChg>
      <pc:sldChg chg="modNotesTx">
        <pc:chgData name="White, Susan" userId="82536399-f556-411e-9f16-6999fd305756" providerId="ADAL" clId="{267C7775-C456-6D42-8F7A-35072D6F6427}" dt="2023-01-14T17:58:25.648" v="606" actId="20577"/>
        <pc:sldMkLst>
          <pc:docMk/>
          <pc:sldMk cId="0" sldId="260"/>
        </pc:sldMkLst>
      </pc:sldChg>
      <pc:sldChg chg="modSp">
        <pc:chgData name="White, Susan" userId="82536399-f556-411e-9f16-6999fd305756" providerId="ADAL" clId="{267C7775-C456-6D42-8F7A-35072D6F6427}" dt="2023-01-14T19:02:53.717" v="3367" actId="2"/>
        <pc:sldMkLst>
          <pc:docMk/>
          <pc:sldMk cId="0" sldId="261"/>
        </pc:sldMkLst>
        <pc:graphicFrameChg chg="mod">
          <ac:chgData name="White, Susan" userId="82536399-f556-411e-9f16-6999fd305756" providerId="ADAL" clId="{267C7775-C456-6D42-8F7A-35072D6F6427}" dt="2023-01-14T19:02:53.717" v="3367" actId="2"/>
          <ac:graphicFrameMkLst>
            <pc:docMk/>
            <pc:sldMk cId="0" sldId="261"/>
            <ac:graphicFrameMk id="6" creationId="{B0E02BC7-D435-4176-8E6D-8ABDAD736C4C}"/>
          </ac:graphicFrameMkLst>
        </pc:graphicFrameChg>
      </pc:sldChg>
      <pc:sldChg chg="modSp mod modNotesTx">
        <pc:chgData name="White, Susan" userId="82536399-f556-411e-9f16-6999fd305756" providerId="ADAL" clId="{267C7775-C456-6D42-8F7A-35072D6F6427}" dt="2023-01-14T19:03:00.474" v="3369" actId="2"/>
        <pc:sldMkLst>
          <pc:docMk/>
          <pc:sldMk cId="0" sldId="264"/>
        </pc:sldMkLst>
        <pc:spChg chg="mod">
          <ac:chgData name="White, Susan" userId="82536399-f556-411e-9f16-6999fd305756" providerId="ADAL" clId="{267C7775-C456-6D42-8F7A-35072D6F6427}" dt="2023-01-14T19:02:58.209" v="3368" actId="2"/>
          <ac:spMkLst>
            <pc:docMk/>
            <pc:sldMk cId="0" sldId="264"/>
            <ac:spMk id="3" creationId="{00000000-0000-0000-0000-000000000000}"/>
          </ac:spMkLst>
        </pc:spChg>
        <pc:spChg chg="mod">
          <ac:chgData name="White, Susan" userId="82536399-f556-411e-9f16-6999fd305756" providerId="ADAL" clId="{267C7775-C456-6D42-8F7A-35072D6F6427}" dt="2023-01-14T18:02:59.094" v="808" actId="20577"/>
          <ac:spMkLst>
            <pc:docMk/>
            <pc:sldMk cId="0" sldId="264"/>
            <ac:spMk id="7" creationId="{00000000-0000-0000-0000-000000000000}"/>
          </ac:spMkLst>
        </pc:spChg>
      </pc:sldChg>
      <pc:sldChg chg="modSp mod">
        <pc:chgData name="White, Susan" userId="82536399-f556-411e-9f16-6999fd305756" providerId="ADAL" clId="{267C7775-C456-6D42-8F7A-35072D6F6427}" dt="2023-01-14T18:08:59.372" v="1180" actId="20577"/>
        <pc:sldMkLst>
          <pc:docMk/>
          <pc:sldMk cId="0" sldId="266"/>
        </pc:sldMkLst>
        <pc:spChg chg="mod">
          <ac:chgData name="White, Susan" userId="82536399-f556-411e-9f16-6999fd305756" providerId="ADAL" clId="{267C7775-C456-6D42-8F7A-35072D6F6427}" dt="2023-01-14T18:08:59.372" v="1180" actId="20577"/>
          <ac:spMkLst>
            <pc:docMk/>
            <pc:sldMk cId="0" sldId="266"/>
            <ac:spMk id="3" creationId="{00000000-0000-0000-0000-000000000000}"/>
          </ac:spMkLst>
        </pc:spChg>
      </pc:sldChg>
      <pc:sldChg chg="modNotesTx">
        <pc:chgData name="White, Susan" userId="82536399-f556-411e-9f16-6999fd305756" providerId="ADAL" clId="{267C7775-C456-6D42-8F7A-35072D6F6427}" dt="2023-01-14T18:16:55.685" v="1214" actId="20577"/>
        <pc:sldMkLst>
          <pc:docMk/>
          <pc:sldMk cId="0" sldId="270"/>
        </pc:sldMkLst>
      </pc:sldChg>
      <pc:sldChg chg="modNotesTx">
        <pc:chgData name="White, Susan" userId="82536399-f556-411e-9f16-6999fd305756" providerId="ADAL" clId="{267C7775-C456-6D42-8F7A-35072D6F6427}" dt="2023-01-14T18:18:11.342" v="1227" actId="20577"/>
        <pc:sldMkLst>
          <pc:docMk/>
          <pc:sldMk cId="0" sldId="272"/>
        </pc:sldMkLst>
      </pc:sldChg>
      <pc:sldChg chg="modNotesTx">
        <pc:chgData name="White, Susan" userId="82536399-f556-411e-9f16-6999fd305756" providerId="ADAL" clId="{267C7775-C456-6D42-8F7A-35072D6F6427}" dt="2023-01-14T18:21:54.788" v="1358" actId="20577"/>
        <pc:sldMkLst>
          <pc:docMk/>
          <pc:sldMk cId="0" sldId="274"/>
        </pc:sldMkLst>
      </pc:sldChg>
      <pc:sldChg chg="modSp mod">
        <pc:chgData name="White, Susan" userId="82536399-f556-411e-9f16-6999fd305756" providerId="ADAL" clId="{267C7775-C456-6D42-8F7A-35072D6F6427}" dt="2023-01-14T18:48:13.182" v="2999" actId="57"/>
        <pc:sldMkLst>
          <pc:docMk/>
          <pc:sldMk cId="0" sldId="278"/>
        </pc:sldMkLst>
        <pc:spChg chg="mod">
          <ac:chgData name="White, Susan" userId="82536399-f556-411e-9f16-6999fd305756" providerId="ADAL" clId="{267C7775-C456-6D42-8F7A-35072D6F6427}" dt="2023-01-14T18:48:13.182" v="2999" actId="57"/>
          <ac:spMkLst>
            <pc:docMk/>
            <pc:sldMk cId="0" sldId="278"/>
            <ac:spMk id="2" creationId="{00000000-0000-0000-0000-000000000000}"/>
          </ac:spMkLst>
        </pc:spChg>
      </pc:sldChg>
      <pc:sldChg chg="modNotesTx">
        <pc:chgData name="White, Susan" userId="82536399-f556-411e-9f16-6999fd305756" providerId="ADAL" clId="{267C7775-C456-6D42-8F7A-35072D6F6427}" dt="2023-01-14T18:51:04.147" v="3149" actId="20577"/>
        <pc:sldMkLst>
          <pc:docMk/>
          <pc:sldMk cId="0" sldId="279"/>
        </pc:sldMkLst>
      </pc:sldChg>
      <pc:sldChg chg="modSp mod modNotesTx">
        <pc:chgData name="White, Susan" userId="82536399-f556-411e-9f16-6999fd305756" providerId="ADAL" clId="{267C7775-C456-6D42-8F7A-35072D6F6427}" dt="2023-01-14T19:03:27.142" v="3377" actId="313"/>
        <pc:sldMkLst>
          <pc:docMk/>
          <pc:sldMk cId="0" sldId="280"/>
        </pc:sldMkLst>
        <pc:spChg chg="mod">
          <ac:chgData name="White, Susan" userId="82536399-f556-411e-9f16-6999fd305756" providerId="ADAL" clId="{267C7775-C456-6D42-8F7A-35072D6F6427}" dt="2023-01-14T19:03:22.442" v="3376" actId="313"/>
          <ac:spMkLst>
            <pc:docMk/>
            <pc:sldMk cId="0" sldId="280"/>
            <ac:spMk id="3" creationId="{00000000-0000-0000-0000-000000000000}"/>
          </ac:spMkLst>
        </pc:spChg>
      </pc:sldChg>
      <pc:sldChg chg="modSp mod modNotesTx">
        <pc:chgData name="White, Susan" userId="82536399-f556-411e-9f16-6999fd305756" providerId="ADAL" clId="{267C7775-C456-6D42-8F7A-35072D6F6427}" dt="2023-01-14T18:41:47.323" v="2576" actId="20577"/>
        <pc:sldMkLst>
          <pc:docMk/>
          <pc:sldMk cId="0" sldId="283"/>
        </pc:sldMkLst>
        <pc:spChg chg="mod">
          <ac:chgData name="White, Susan" userId="82536399-f556-411e-9f16-6999fd305756" providerId="ADAL" clId="{267C7775-C456-6D42-8F7A-35072D6F6427}" dt="2023-01-14T18:39:57.263" v="2435" actId="20577"/>
          <ac:spMkLst>
            <pc:docMk/>
            <pc:sldMk cId="0" sldId="283"/>
            <ac:spMk id="3" creationId="{00000000-0000-0000-0000-000000000000}"/>
          </ac:spMkLst>
        </pc:spChg>
      </pc:sldChg>
      <pc:sldChg chg="modSp mod modNotesTx">
        <pc:chgData name="White, Susan" userId="82536399-f556-411e-9f16-6999fd305756" providerId="ADAL" clId="{267C7775-C456-6D42-8F7A-35072D6F6427}" dt="2023-01-14T19:03:15.623" v="3374" actId="313"/>
        <pc:sldMkLst>
          <pc:docMk/>
          <pc:sldMk cId="0" sldId="285"/>
        </pc:sldMkLst>
        <pc:graphicFrameChg chg="mod modGraphic">
          <ac:chgData name="White, Susan" userId="82536399-f556-411e-9f16-6999fd305756" providerId="ADAL" clId="{267C7775-C456-6D42-8F7A-35072D6F6427}" dt="2023-01-14T18:34:58.835" v="2177" actId="1076"/>
          <ac:graphicFrameMkLst>
            <pc:docMk/>
            <pc:sldMk cId="0" sldId="285"/>
            <ac:graphicFrameMk id="4" creationId="{00000000-0000-0000-0000-000000000000}"/>
          </ac:graphicFrameMkLst>
        </pc:graphicFrameChg>
      </pc:sldChg>
      <pc:sldChg chg="modNotesTx">
        <pc:chgData name="White, Susan" userId="82536399-f556-411e-9f16-6999fd305756" providerId="ADAL" clId="{267C7775-C456-6D42-8F7A-35072D6F6427}" dt="2023-01-14T18:09:50.561" v="1207" actId="20577"/>
        <pc:sldMkLst>
          <pc:docMk/>
          <pc:sldMk cId="0" sldId="293"/>
        </pc:sldMkLst>
      </pc:sldChg>
      <pc:sldChg chg="modSp mod">
        <pc:chgData name="White, Susan" userId="82536399-f556-411e-9f16-6999fd305756" providerId="ADAL" clId="{267C7775-C456-6D42-8F7A-35072D6F6427}" dt="2023-01-14T19:02:31.425" v="3361" actId="2"/>
        <pc:sldMkLst>
          <pc:docMk/>
          <pc:sldMk cId="3282384880" sldId="301"/>
        </pc:sldMkLst>
        <pc:spChg chg="mod">
          <ac:chgData name="White, Susan" userId="82536399-f556-411e-9f16-6999fd305756" providerId="ADAL" clId="{267C7775-C456-6D42-8F7A-35072D6F6427}" dt="2023-01-14T19:02:31.425" v="3361" actId="2"/>
          <ac:spMkLst>
            <pc:docMk/>
            <pc:sldMk cId="3282384880" sldId="301"/>
            <ac:spMk id="6" creationId="{93B20FCD-331F-1A52-9DB9-27DD279ABCC7}"/>
          </ac:spMkLst>
        </pc:spChg>
      </pc:sldChg>
      <pc:sldChg chg="modSp mod">
        <pc:chgData name="White, Susan" userId="82536399-f556-411e-9f16-6999fd305756" providerId="ADAL" clId="{267C7775-C456-6D42-8F7A-35072D6F6427}" dt="2023-01-14T19:02:36.108" v="3364" actId="2"/>
        <pc:sldMkLst>
          <pc:docMk/>
          <pc:sldMk cId="725804731" sldId="303"/>
        </pc:sldMkLst>
        <pc:spChg chg="mod">
          <ac:chgData name="White, Susan" userId="82536399-f556-411e-9f16-6999fd305756" providerId="ADAL" clId="{267C7775-C456-6D42-8F7A-35072D6F6427}" dt="2023-01-14T19:02:36.108" v="3364" actId="2"/>
          <ac:spMkLst>
            <pc:docMk/>
            <pc:sldMk cId="725804731" sldId="303"/>
            <ac:spMk id="3" creationId="{7E7F53DE-45D2-1D72-0560-A366CB9315FD}"/>
          </ac:spMkLst>
        </pc:spChg>
        <pc:picChg chg="mod">
          <ac:chgData name="White, Susan" userId="82536399-f556-411e-9f16-6999fd305756" providerId="ADAL" clId="{267C7775-C456-6D42-8F7A-35072D6F6427}" dt="2023-01-14T17:54:11.239" v="143" actId="1076"/>
          <ac:picMkLst>
            <pc:docMk/>
            <pc:sldMk cId="725804731" sldId="303"/>
            <ac:picMk id="2" creationId="{E75FB0F0-197C-18CA-8D63-C7F3D489F7BD}"/>
          </ac:picMkLst>
        </pc:picChg>
      </pc:sldChg>
      <pc:sldChg chg="modNotesTx">
        <pc:chgData name="White, Susan" userId="82536399-f556-411e-9f16-6999fd305756" providerId="ADAL" clId="{267C7775-C456-6D42-8F7A-35072D6F6427}" dt="2023-01-14T18:00:49.108" v="800" actId="20577"/>
        <pc:sldMkLst>
          <pc:docMk/>
          <pc:sldMk cId="1199436878" sldId="306"/>
        </pc:sldMkLst>
      </pc:sldChg>
      <pc:sldChg chg="modNotesTx">
        <pc:chgData name="White, Susan" userId="82536399-f556-411e-9f16-6999fd305756" providerId="ADAL" clId="{267C7775-C456-6D42-8F7A-35072D6F6427}" dt="2023-01-14T18:00:21.795" v="787" actId="20577"/>
        <pc:sldMkLst>
          <pc:docMk/>
          <pc:sldMk cId="2782418577" sldId="323"/>
        </pc:sldMkLst>
      </pc:sldChg>
      <pc:sldChg chg="modSp mod">
        <pc:chgData name="White, Susan" userId="82536399-f556-411e-9f16-6999fd305756" providerId="ADAL" clId="{267C7775-C456-6D42-8F7A-35072D6F6427}" dt="2023-01-14T19:01:38.392" v="3334" actId="2"/>
        <pc:sldMkLst>
          <pc:docMk/>
          <pc:sldMk cId="4247975526" sldId="334"/>
        </pc:sldMkLst>
        <pc:spChg chg="mod">
          <ac:chgData name="White, Susan" userId="82536399-f556-411e-9f16-6999fd305756" providerId="ADAL" clId="{267C7775-C456-6D42-8F7A-35072D6F6427}" dt="2023-01-14T19:01:38.392" v="3334" actId="2"/>
          <ac:spMkLst>
            <pc:docMk/>
            <pc:sldMk cId="4247975526" sldId="334"/>
            <ac:spMk id="3" creationId="{00000000-0000-0000-0000-000000000000}"/>
          </ac:spMkLst>
        </pc:spChg>
      </pc:sldChg>
      <pc:sldChg chg="modSp mod">
        <pc:chgData name="White, Susan" userId="82536399-f556-411e-9f16-6999fd305756" providerId="ADAL" clId="{267C7775-C456-6D42-8F7A-35072D6F6427}" dt="2023-01-14T19:02:23.103" v="3356" actId="2"/>
        <pc:sldMkLst>
          <pc:docMk/>
          <pc:sldMk cId="1644074361" sldId="349"/>
        </pc:sldMkLst>
        <pc:spChg chg="mod">
          <ac:chgData name="White, Susan" userId="82536399-f556-411e-9f16-6999fd305756" providerId="ADAL" clId="{267C7775-C456-6D42-8F7A-35072D6F6427}" dt="2023-01-14T19:02:07.411" v="3346" actId="2"/>
          <ac:spMkLst>
            <pc:docMk/>
            <pc:sldMk cId="1644074361" sldId="349"/>
            <ac:spMk id="3" creationId="{ACBDCE35-4454-FA44-BAE1-CB66C6338F99}"/>
          </ac:spMkLst>
        </pc:spChg>
        <pc:spChg chg="mod">
          <ac:chgData name="White, Susan" userId="82536399-f556-411e-9f16-6999fd305756" providerId="ADAL" clId="{267C7775-C456-6D42-8F7A-35072D6F6427}" dt="2023-01-14T19:02:12.752" v="3348" actId="2"/>
          <ac:spMkLst>
            <pc:docMk/>
            <pc:sldMk cId="1644074361" sldId="349"/>
            <ac:spMk id="7" creationId="{3FDECB01-1A9B-57DE-9A0A-37FB2F518838}"/>
          </ac:spMkLst>
        </pc:spChg>
        <pc:spChg chg="mod">
          <ac:chgData name="White, Susan" userId="82536399-f556-411e-9f16-6999fd305756" providerId="ADAL" clId="{267C7775-C456-6D42-8F7A-35072D6F6427}" dt="2023-01-14T19:02:23.103" v="3356" actId="2"/>
          <ac:spMkLst>
            <pc:docMk/>
            <pc:sldMk cId="1644074361" sldId="349"/>
            <ac:spMk id="9" creationId="{87624BED-CE18-F754-5190-F495CB57A0D6}"/>
          </ac:spMkLst>
        </pc:spChg>
      </pc:sldChg>
      <pc:sldChg chg="modSp mod modNotesTx">
        <pc:chgData name="White, Susan" userId="82536399-f556-411e-9f16-6999fd305756" providerId="ADAL" clId="{267C7775-C456-6D42-8F7A-35072D6F6427}" dt="2023-01-14T18:24:05.670" v="1426" actId="20577"/>
        <pc:sldMkLst>
          <pc:docMk/>
          <pc:sldMk cId="2087345034" sldId="352"/>
        </pc:sldMkLst>
        <pc:spChg chg="mod">
          <ac:chgData name="White, Susan" userId="82536399-f556-411e-9f16-6999fd305756" providerId="ADAL" clId="{267C7775-C456-6D42-8F7A-35072D6F6427}" dt="2023-01-14T18:24:05.670" v="1426" actId="20577"/>
          <ac:spMkLst>
            <pc:docMk/>
            <pc:sldMk cId="2087345034" sldId="352"/>
            <ac:spMk id="3" creationId="{681140F0-4F39-C549-E46C-C52DA0BE7EBE}"/>
          </ac:spMkLst>
        </pc:spChg>
      </pc:sldChg>
      <pc:sldChg chg="modSp mod">
        <pc:chgData name="White, Susan" userId="82536399-f556-411e-9f16-6999fd305756" providerId="ADAL" clId="{267C7775-C456-6D42-8F7A-35072D6F6427}" dt="2023-01-14T17:54:59.951" v="195" actId="20577"/>
        <pc:sldMkLst>
          <pc:docMk/>
          <pc:sldMk cId="103913713" sldId="353"/>
        </pc:sldMkLst>
        <pc:spChg chg="mod">
          <ac:chgData name="White, Susan" userId="82536399-f556-411e-9f16-6999fd305756" providerId="ADAL" clId="{267C7775-C456-6D42-8F7A-35072D6F6427}" dt="2023-01-14T17:54:59.951" v="195" actId="20577"/>
          <ac:spMkLst>
            <pc:docMk/>
            <pc:sldMk cId="103913713" sldId="353"/>
            <ac:spMk id="2" creationId="{441B5ECA-A138-0946-BDDE-3450A9969713}"/>
          </ac:spMkLst>
        </pc:spChg>
      </pc:sldChg>
      <pc:sldChg chg="modSp mod">
        <pc:chgData name="White, Susan" userId="82536399-f556-411e-9f16-6999fd305756" providerId="ADAL" clId="{267C7775-C456-6D42-8F7A-35072D6F6427}" dt="2023-01-14T19:02:29.357" v="3360" actId="2"/>
        <pc:sldMkLst>
          <pc:docMk/>
          <pc:sldMk cId="748313927" sldId="354"/>
        </pc:sldMkLst>
        <pc:spChg chg="mod">
          <ac:chgData name="White, Susan" userId="82536399-f556-411e-9f16-6999fd305756" providerId="ADAL" clId="{267C7775-C456-6D42-8F7A-35072D6F6427}" dt="2023-01-14T19:02:25.646" v="3357" actId="2"/>
          <ac:spMkLst>
            <pc:docMk/>
            <pc:sldMk cId="748313927" sldId="354"/>
            <ac:spMk id="6" creationId="{322A6FBA-BADE-0208-9723-4CCF750DA9C5}"/>
          </ac:spMkLst>
        </pc:spChg>
        <pc:spChg chg="mod">
          <ac:chgData name="White, Susan" userId="82536399-f556-411e-9f16-6999fd305756" providerId="ADAL" clId="{267C7775-C456-6D42-8F7A-35072D6F6427}" dt="2023-01-14T19:02:29.357" v="3360" actId="2"/>
          <ac:spMkLst>
            <pc:docMk/>
            <pc:sldMk cId="748313927" sldId="354"/>
            <ac:spMk id="7" creationId="{AD2968B9-B4C2-00E2-F7F7-B089D8A1A0F4}"/>
          </ac:spMkLst>
        </pc:spChg>
      </pc:sldChg>
      <pc:sldChg chg="addSp delSp modSp mod modNotesTx">
        <pc:chgData name="White, Susan" userId="82536399-f556-411e-9f16-6999fd305756" providerId="ADAL" clId="{267C7775-C456-6D42-8F7A-35072D6F6427}" dt="2023-01-14T19:01:55.309" v="3344" actId="313"/>
        <pc:sldMkLst>
          <pc:docMk/>
          <pc:sldMk cId="2417245787" sldId="355"/>
        </pc:sldMkLst>
        <pc:spChg chg="mod">
          <ac:chgData name="White, Susan" userId="82536399-f556-411e-9f16-6999fd305756" providerId="ADAL" clId="{267C7775-C456-6D42-8F7A-35072D6F6427}" dt="2023-01-14T17:51:49.376" v="139" actId="27636"/>
          <ac:spMkLst>
            <pc:docMk/>
            <pc:sldMk cId="2417245787" sldId="355"/>
            <ac:spMk id="3" creationId="{9EA50056-0C90-74A6-6D11-46E5C7D85390}"/>
          </ac:spMkLst>
        </pc:spChg>
        <pc:spChg chg="add del mod">
          <ac:chgData name="White, Susan" userId="82536399-f556-411e-9f16-6999fd305756" providerId="ADAL" clId="{267C7775-C456-6D42-8F7A-35072D6F6427}" dt="2023-01-14T18:12:20.609" v="1211"/>
          <ac:spMkLst>
            <pc:docMk/>
            <pc:sldMk cId="2417245787" sldId="355"/>
            <ac:spMk id="5" creationId="{79F345AC-F205-60B5-9BAC-EF20C0C5DED4}"/>
          </ac:spMkLst>
        </pc:spChg>
        <pc:spChg chg="add del mod">
          <ac:chgData name="White, Susan" userId="82536399-f556-411e-9f16-6999fd305756" providerId="ADAL" clId="{267C7775-C456-6D42-8F7A-35072D6F6427}" dt="2023-01-14T18:12:22.530" v="1213"/>
          <ac:spMkLst>
            <pc:docMk/>
            <pc:sldMk cId="2417245787" sldId="355"/>
            <ac:spMk id="6" creationId="{B9F8CDCA-76E2-674E-3247-0D4B84FA66BD}"/>
          </ac:spMkLst>
        </pc:spChg>
      </pc:sldChg>
      <pc:sldChg chg="modSp mod">
        <pc:chgData name="White, Susan" userId="82536399-f556-411e-9f16-6999fd305756" providerId="ADAL" clId="{267C7775-C456-6D42-8F7A-35072D6F6427}" dt="2023-01-14T18:55:11.380" v="3296" actId="20577"/>
        <pc:sldMkLst>
          <pc:docMk/>
          <pc:sldMk cId="965152439" sldId="362"/>
        </pc:sldMkLst>
        <pc:spChg chg="mod">
          <ac:chgData name="White, Susan" userId="82536399-f556-411e-9f16-6999fd305756" providerId="ADAL" clId="{267C7775-C456-6D42-8F7A-35072D6F6427}" dt="2023-01-14T18:55:11.380" v="3296" actId="20577"/>
          <ac:spMkLst>
            <pc:docMk/>
            <pc:sldMk cId="965152439" sldId="362"/>
            <ac:spMk id="3" creationId="{12DA8093-4586-2AF2-6C1F-D04E19AD9A39}"/>
          </ac:spMkLst>
        </pc:spChg>
      </pc:sldChg>
      <pc:sldChg chg="modSp mod">
        <pc:chgData name="White, Susan" userId="82536399-f556-411e-9f16-6999fd305756" providerId="ADAL" clId="{267C7775-C456-6D42-8F7A-35072D6F6427}" dt="2023-01-14T19:01:06.644" v="3323" actId="2"/>
        <pc:sldMkLst>
          <pc:docMk/>
          <pc:sldMk cId="2870527098" sldId="363"/>
        </pc:sldMkLst>
        <pc:spChg chg="mod">
          <ac:chgData name="White, Susan" userId="82536399-f556-411e-9f16-6999fd305756" providerId="ADAL" clId="{267C7775-C456-6D42-8F7A-35072D6F6427}" dt="2023-01-14T19:01:06.644" v="3323" actId="2"/>
          <ac:spMkLst>
            <pc:docMk/>
            <pc:sldMk cId="2870527098" sldId="363"/>
            <ac:spMk id="3" creationId="{74F67E12-7B3C-7971-0AEC-C7F5104AFD03}"/>
          </ac:spMkLst>
        </pc:spChg>
      </pc:sldChg>
      <pc:sldChg chg="modSp mod">
        <pc:chgData name="White, Susan" userId="82536399-f556-411e-9f16-6999fd305756" providerId="ADAL" clId="{267C7775-C456-6D42-8F7A-35072D6F6427}" dt="2023-01-17T14:35:08.766" v="3473" actId="1076"/>
        <pc:sldMkLst>
          <pc:docMk/>
          <pc:sldMk cId="1172380059" sldId="366"/>
        </pc:sldMkLst>
        <pc:spChg chg="mod">
          <ac:chgData name="White, Susan" userId="82536399-f556-411e-9f16-6999fd305756" providerId="ADAL" clId="{267C7775-C456-6D42-8F7A-35072D6F6427}" dt="2023-01-14T19:01:26.609" v="3326" actId="2"/>
          <ac:spMkLst>
            <pc:docMk/>
            <pc:sldMk cId="1172380059" sldId="366"/>
            <ac:spMk id="3" creationId="{1D8A9F19-952A-0017-A5DC-B9C98C891968}"/>
          </ac:spMkLst>
        </pc:spChg>
        <pc:spChg chg="mod">
          <ac:chgData name="White, Susan" userId="82536399-f556-411e-9f16-6999fd305756" providerId="ADAL" clId="{267C7775-C456-6D42-8F7A-35072D6F6427}" dt="2023-01-14T19:01:28.443" v="3327" actId="2"/>
          <ac:spMkLst>
            <pc:docMk/>
            <pc:sldMk cId="1172380059" sldId="366"/>
            <ac:spMk id="6" creationId="{427BAE63-1AA6-9E0D-6209-9436E39AE181}"/>
          </ac:spMkLst>
        </pc:spChg>
        <pc:spChg chg="mod">
          <ac:chgData name="White, Susan" userId="82536399-f556-411e-9f16-6999fd305756" providerId="ADAL" clId="{267C7775-C456-6D42-8F7A-35072D6F6427}" dt="2023-01-17T14:35:08.766" v="3473" actId="1076"/>
          <ac:spMkLst>
            <pc:docMk/>
            <pc:sldMk cId="1172380059" sldId="366"/>
            <ac:spMk id="7" creationId="{4418096B-D6D0-CC39-0EFD-F1456AAE2434}"/>
          </ac:spMkLst>
        </pc:spChg>
      </pc:sldChg>
      <pc:sldChg chg="modNotesTx">
        <pc:chgData name="White, Susan" userId="82536399-f556-411e-9f16-6999fd305756" providerId="ADAL" clId="{267C7775-C456-6D42-8F7A-35072D6F6427}" dt="2023-01-14T19:00:49.360" v="3319" actId="313"/>
        <pc:sldMkLst>
          <pc:docMk/>
          <pc:sldMk cId="3585475042" sldId="367"/>
        </pc:sldMkLst>
      </pc:sldChg>
      <pc:sldChg chg="modNotesTx">
        <pc:chgData name="White, Susan" userId="82536399-f556-411e-9f16-6999fd305756" providerId="ADAL" clId="{267C7775-C456-6D42-8F7A-35072D6F6427}" dt="2023-01-14T19:01:20.744" v="3324" actId="313"/>
        <pc:sldMkLst>
          <pc:docMk/>
          <pc:sldMk cId="1026293930" sldId="368"/>
        </pc:sldMkLst>
      </pc:sldChg>
      <pc:sldChg chg="modSp mod">
        <pc:chgData name="White, Susan" userId="82536399-f556-411e-9f16-6999fd305756" providerId="ADAL" clId="{267C7775-C456-6D42-8F7A-35072D6F6427}" dt="2023-01-14T18:53:40.024" v="3271" actId="255"/>
        <pc:sldMkLst>
          <pc:docMk/>
          <pc:sldMk cId="299097769" sldId="370"/>
        </pc:sldMkLst>
        <pc:spChg chg="mod">
          <ac:chgData name="White, Susan" userId="82536399-f556-411e-9f16-6999fd305756" providerId="ADAL" clId="{267C7775-C456-6D42-8F7A-35072D6F6427}" dt="2023-01-14T18:53:40.024" v="3271" actId="255"/>
          <ac:spMkLst>
            <pc:docMk/>
            <pc:sldMk cId="299097769" sldId="370"/>
            <ac:spMk id="3" creationId="{28ED4226-A25D-84AF-F2AF-FFDCB7659CC3}"/>
          </ac:spMkLst>
        </pc:spChg>
      </pc:sldChg>
      <pc:sldChg chg="modSp mod">
        <pc:chgData name="White, Susan" userId="82536399-f556-411e-9f16-6999fd305756" providerId="ADAL" clId="{267C7775-C456-6D42-8F7A-35072D6F6427}" dt="2023-01-14T18:53:59.974" v="3274" actId="255"/>
        <pc:sldMkLst>
          <pc:docMk/>
          <pc:sldMk cId="53264856" sldId="380"/>
        </pc:sldMkLst>
        <pc:spChg chg="mod">
          <ac:chgData name="White, Susan" userId="82536399-f556-411e-9f16-6999fd305756" providerId="ADAL" clId="{267C7775-C456-6D42-8F7A-35072D6F6427}" dt="2023-01-14T18:53:59.974" v="3274" actId="255"/>
          <ac:spMkLst>
            <pc:docMk/>
            <pc:sldMk cId="53264856" sldId="380"/>
            <ac:spMk id="3" creationId="{E64D1A9B-565B-6BD1-2D3B-D8FCF2E290C2}"/>
          </ac:spMkLst>
        </pc:spChg>
      </pc:sldChg>
      <pc:sldChg chg="modSp mod">
        <pc:chgData name="White, Susan" userId="82536399-f556-411e-9f16-6999fd305756" providerId="ADAL" clId="{267C7775-C456-6D42-8F7A-35072D6F6427}" dt="2023-01-14T19:01:43.527" v="3341" actId="2"/>
        <pc:sldMkLst>
          <pc:docMk/>
          <pc:sldMk cId="1300995624" sldId="382"/>
        </pc:sldMkLst>
        <pc:spChg chg="mod">
          <ac:chgData name="White, Susan" userId="82536399-f556-411e-9f16-6999fd305756" providerId="ADAL" clId="{267C7775-C456-6D42-8F7A-35072D6F6427}" dt="2023-01-14T19:01:43.527" v="3341" actId="2"/>
          <ac:spMkLst>
            <pc:docMk/>
            <pc:sldMk cId="1300995624" sldId="382"/>
            <ac:spMk id="3" creationId="{5A1C7F35-2F67-8ED0-3729-E379A30D5CE7}"/>
          </ac:spMkLst>
        </pc:spChg>
      </pc:sldChg>
      <pc:sldChg chg="modSp mod">
        <pc:chgData name="White, Susan" userId="82536399-f556-411e-9f16-6999fd305756" providerId="ADAL" clId="{267C7775-C456-6D42-8F7A-35072D6F6427}" dt="2023-01-14T19:03:04.458" v="3371" actId="2"/>
        <pc:sldMkLst>
          <pc:docMk/>
          <pc:sldMk cId="290261519" sldId="383"/>
        </pc:sldMkLst>
        <pc:spChg chg="mod">
          <ac:chgData name="White, Susan" userId="82536399-f556-411e-9f16-6999fd305756" providerId="ADAL" clId="{267C7775-C456-6D42-8F7A-35072D6F6427}" dt="2023-01-14T19:03:04.458" v="3371" actId="2"/>
          <ac:spMkLst>
            <pc:docMk/>
            <pc:sldMk cId="290261519" sldId="383"/>
            <ac:spMk id="3" creationId="{9CCC48D6-58E2-70CE-0123-769B66588960}"/>
          </ac:spMkLst>
        </pc:spChg>
        <pc:spChg chg="mod">
          <ac:chgData name="White, Susan" userId="82536399-f556-411e-9f16-6999fd305756" providerId="ADAL" clId="{267C7775-C456-6D42-8F7A-35072D6F6427}" dt="2023-01-14T18:03:34.468" v="814"/>
          <ac:spMkLst>
            <pc:docMk/>
            <pc:sldMk cId="290261519" sldId="383"/>
            <ac:spMk id="4" creationId="{77F30316-6FC6-15A9-ED75-472315EEAD1A}"/>
          </ac:spMkLst>
        </pc:spChg>
      </pc:sldChg>
      <pc:sldChg chg="modSp mod">
        <pc:chgData name="White, Susan" userId="82536399-f556-411e-9f16-6999fd305756" providerId="ADAL" clId="{267C7775-C456-6D42-8F7A-35072D6F6427}" dt="2023-01-14T19:03:08.039" v="3373" actId="2"/>
        <pc:sldMkLst>
          <pc:docMk/>
          <pc:sldMk cId="204671441" sldId="384"/>
        </pc:sldMkLst>
        <pc:spChg chg="mod">
          <ac:chgData name="White, Susan" userId="82536399-f556-411e-9f16-6999fd305756" providerId="ADAL" clId="{267C7775-C456-6D42-8F7A-35072D6F6427}" dt="2023-01-14T19:03:08.039" v="3373" actId="2"/>
          <ac:spMkLst>
            <pc:docMk/>
            <pc:sldMk cId="204671441" sldId="384"/>
            <ac:spMk id="3" creationId="{49F0533A-6533-DD19-D122-5BCC5F78C9F7}"/>
          </ac:spMkLst>
        </pc:spChg>
        <pc:spChg chg="mod">
          <ac:chgData name="White, Susan" userId="82536399-f556-411e-9f16-6999fd305756" providerId="ADAL" clId="{267C7775-C456-6D42-8F7A-35072D6F6427}" dt="2023-01-14T18:04:21.419" v="815" actId="20577"/>
          <ac:spMkLst>
            <pc:docMk/>
            <pc:sldMk cId="204671441" sldId="384"/>
            <ac:spMk id="4" creationId="{D8B9CFF0-FBE5-F8C8-8ACB-86AA0DF3A00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DF843-8FD7-431A-ABBB-F5F086007E1F}"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46A01E10-DA64-4392-8C12-D6D0CDCDC2E1}">
      <dgm:prSet/>
      <dgm:spPr/>
      <dgm:t>
        <a:bodyPr/>
        <a:lstStyle/>
        <a:p>
          <a:r>
            <a:rPr lang="en-US"/>
            <a:t>Make sure the pregnancy is in the uterus</a:t>
          </a:r>
        </a:p>
      </dgm:t>
    </dgm:pt>
    <dgm:pt modelId="{1CAF6400-2729-4050-A685-DD31F1802F91}" type="parTrans" cxnId="{74B394AA-64F8-412E-9F90-28F2B7496F3F}">
      <dgm:prSet/>
      <dgm:spPr/>
      <dgm:t>
        <a:bodyPr/>
        <a:lstStyle/>
        <a:p>
          <a:endParaRPr lang="en-US"/>
        </a:p>
      </dgm:t>
    </dgm:pt>
    <dgm:pt modelId="{8BFA7E4B-C2F7-4A11-B122-34370C110833}" type="sibTrans" cxnId="{74B394AA-64F8-412E-9F90-28F2B7496F3F}">
      <dgm:prSet/>
      <dgm:spPr/>
      <dgm:t>
        <a:bodyPr/>
        <a:lstStyle/>
        <a:p>
          <a:endParaRPr lang="en-US"/>
        </a:p>
      </dgm:t>
    </dgm:pt>
    <dgm:pt modelId="{2D96BD9A-3E1E-4DA8-8EE1-25979B5C8CC3}">
      <dgm:prSet/>
      <dgm:spPr/>
      <dgm:t>
        <a:bodyPr/>
        <a:lstStyle/>
        <a:p>
          <a:r>
            <a:rPr lang="en-US"/>
            <a:t>Normal BP in pregnancy is not 120/80</a:t>
          </a:r>
        </a:p>
      </dgm:t>
    </dgm:pt>
    <dgm:pt modelId="{7D1984EA-DF0B-45C9-A245-02C3F21FF874}" type="parTrans" cxnId="{5AC6E531-F941-47F9-9400-9D962E7C3FC4}">
      <dgm:prSet/>
      <dgm:spPr/>
      <dgm:t>
        <a:bodyPr/>
        <a:lstStyle/>
        <a:p>
          <a:endParaRPr lang="en-US"/>
        </a:p>
      </dgm:t>
    </dgm:pt>
    <dgm:pt modelId="{A9949CCD-9540-493D-A32B-7598C7E71AB8}" type="sibTrans" cxnId="{5AC6E531-F941-47F9-9400-9D962E7C3FC4}">
      <dgm:prSet/>
      <dgm:spPr/>
      <dgm:t>
        <a:bodyPr/>
        <a:lstStyle/>
        <a:p>
          <a:endParaRPr lang="en-US"/>
        </a:p>
      </dgm:t>
    </dgm:pt>
    <dgm:pt modelId="{8364CBAE-E413-48A0-A2C1-0DDCC2E9D2AF}">
      <dgm:prSet/>
      <dgm:spPr/>
      <dgm:t>
        <a:bodyPr/>
        <a:lstStyle/>
        <a:p>
          <a:r>
            <a:rPr lang="en-US"/>
            <a:t>Pregnancy is a risk for thromboembolism</a:t>
          </a:r>
        </a:p>
      </dgm:t>
    </dgm:pt>
    <dgm:pt modelId="{215C8569-FE98-465C-AF36-A580E3C83A89}" type="parTrans" cxnId="{0EE95F01-778B-4555-B7D5-E31462DA9D8E}">
      <dgm:prSet/>
      <dgm:spPr/>
      <dgm:t>
        <a:bodyPr/>
        <a:lstStyle/>
        <a:p>
          <a:endParaRPr lang="en-US"/>
        </a:p>
      </dgm:t>
    </dgm:pt>
    <dgm:pt modelId="{6E1B3741-A706-4B38-B2DD-D1DA79B58BF7}" type="sibTrans" cxnId="{0EE95F01-778B-4555-B7D5-E31462DA9D8E}">
      <dgm:prSet/>
      <dgm:spPr/>
      <dgm:t>
        <a:bodyPr/>
        <a:lstStyle/>
        <a:p>
          <a:endParaRPr lang="en-US"/>
        </a:p>
      </dgm:t>
    </dgm:pt>
    <dgm:pt modelId="{D59F1EFB-0F40-41C8-9282-63466C6395EE}">
      <dgm:prSet/>
      <dgm:spPr/>
      <dgm:t>
        <a:bodyPr/>
        <a:lstStyle/>
        <a:p>
          <a:r>
            <a:rPr lang="en-US"/>
            <a:t>Many lab values are different </a:t>
          </a:r>
        </a:p>
      </dgm:t>
    </dgm:pt>
    <dgm:pt modelId="{40B59A7D-50FB-4476-AE49-FCCF0415420E}" type="parTrans" cxnId="{B14A4625-761B-4590-B731-A2752BCB1F62}">
      <dgm:prSet/>
      <dgm:spPr/>
      <dgm:t>
        <a:bodyPr/>
        <a:lstStyle/>
        <a:p>
          <a:endParaRPr lang="en-US"/>
        </a:p>
      </dgm:t>
    </dgm:pt>
    <dgm:pt modelId="{2CF450DB-25E1-4A7F-B72E-017ADAAC4E86}" type="sibTrans" cxnId="{B14A4625-761B-4590-B731-A2752BCB1F62}">
      <dgm:prSet/>
      <dgm:spPr/>
      <dgm:t>
        <a:bodyPr/>
        <a:lstStyle/>
        <a:p>
          <a:endParaRPr lang="en-US"/>
        </a:p>
      </dgm:t>
    </dgm:pt>
    <dgm:pt modelId="{2CA655A8-F438-C64B-A127-0BB77B8D5713}" type="pres">
      <dgm:prSet presAssocID="{BFCDF843-8FD7-431A-ABBB-F5F086007E1F}" presName="diagram" presStyleCnt="0">
        <dgm:presLayoutVars>
          <dgm:dir/>
          <dgm:resizeHandles val="exact"/>
        </dgm:presLayoutVars>
      </dgm:prSet>
      <dgm:spPr/>
    </dgm:pt>
    <dgm:pt modelId="{99C232BC-2E38-4E48-8465-62FEF5B2CB6C}" type="pres">
      <dgm:prSet presAssocID="{46A01E10-DA64-4392-8C12-D6D0CDCDC2E1}" presName="node" presStyleLbl="node1" presStyleIdx="0" presStyleCnt="4">
        <dgm:presLayoutVars>
          <dgm:bulletEnabled val="1"/>
        </dgm:presLayoutVars>
      </dgm:prSet>
      <dgm:spPr/>
    </dgm:pt>
    <dgm:pt modelId="{73240F49-9097-7C4A-96E7-C3E41994FD8B}" type="pres">
      <dgm:prSet presAssocID="{8BFA7E4B-C2F7-4A11-B122-34370C110833}" presName="sibTrans" presStyleCnt="0"/>
      <dgm:spPr/>
    </dgm:pt>
    <dgm:pt modelId="{947DA0DD-CB39-2E40-BAC0-AC724F564C89}" type="pres">
      <dgm:prSet presAssocID="{2D96BD9A-3E1E-4DA8-8EE1-25979B5C8CC3}" presName="node" presStyleLbl="node1" presStyleIdx="1" presStyleCnt="4">
        <dgm:presLayoutVars>
          <dgm:bulletEnabled val="1"/>
        </dgm:presLayoutVars>
      </dgm:prSet>
      <dgm:spPr/>
    </dgm:pt>
    <dgm:pt modelId="{D5503D27-3400-3143-903E-938540FE0123}" type="pres">
      <dgm:prSet presAssocID="{A9949CCD-9540-493D-A32B-7598C7E71AB8}" presName="sibTrans" presStyleCnt="0"/>
      <dgm:spPr/>
    </dgm:pt>
    <dgm:pt modelId="{2F7D19E1-1A4F-DD4E-8003-E1971BCAC42A}" type="pres">
      <dgm:prSet presAssocID="{8364CBAE-E413-48A0-A2C1-0DDCC2E9D2AF}" presName="node" presStyleLbl="node1" presStyleIdx="2" presStyleCnt="4">
        <dgm:presLayoutVars>
          <dgm:bulletEnabled val="1"/>
        </dgm:presLayoutVars>
      </dgm:prSet>
      <dgm:spPr/>
    </dgm:pt>
    <dgm:pt modelId="{E974B620-AE70-E240-8504-52BC81F21107}" type="pres">
      <dgm:prSet presAssocID="{6E1B3741-A706-4B38-B2DD-D1DA79B58BF7}" presName="sibTrans" presStyleCnt="0"/>
      <dgm:spPr/>
    </dgm:pt>
    <dgm:pt modelId="{4916E373-FD11-CE42-854D-0AE54FD01B4D}" type="pres">
      <dgm:prSet presAssocID="{D59F1EFB-0F40-41C8-9282-63466C6395EE}" presName="node" presStyleLbl="node1" presStyleIdx="3" presStyleCnt="4">
        <dgm:presLayoutVars>
          <dgm:bulletEnabled val="1"/>
        </dgm:presLayoutVars>
      </dgm:prSet>
      <dgm:spPr/>
    </dgm:pt>
  </dgm:ptLst>
  <dgm:cxnLst>
    <dgm:cxn modelId="{0EE95F01-778B-4555-B7D5-E31462DA9D8E}" srcId="{BFCDF843-8FD7-431A-ABBB-F5F086007E1F}" destId="{8364CBAE-E413-48A0-A2C1-0DDCC2E9D2AF}" srcOrd="2" destOrd="0" parTransId="{215C8569-FE98-465C-AF36-A580E3C83A89}" sibTransId="{6E1B3741-A706-4B38-B2DD-D1DA79B58BF7}"/>
    <dgm:cxn modelId="{E5397513-7BB6-B249-8572-737F5274A676}" type="presOf" srcId="{46A01E10-DA64-4392-8C12-D6D0CDCDC2E1}" destId="{99C232BC-2E38-4E48-8465-62FEF5B2CB6C}" srcOrd="0" destOrd="0" presId="urn:microsoft.com/office/officeart/2005/8/layout/default"/>
    <dgm:cxn modelId="{B14A4625-761B-4590-B731-A2752BCB1F62}" srcId="{BFCDF843-8FD7-431A-ABBB-F5F086007E1F}" destId="{D59F1EFB-0F40-41C8-9282-63466C6395EE}" srcOrd="3" destOrd="0" parTransId="{40B59A7D-50FB-4476-AE49-FCCF0415420E}" sibTransId="{2CF450DB-25E1-4A7F-B72E-017ADAAC4E86}"/>
    <dgm:cxn modelId="{5AC6E531-F941-47F9-9400-9D962E7C3FC4}" srcId="{BFCDF843-8FD7-431A-ABBB-F5F086007E1F}" destId="{2D96BD9A-3E1E-4DA8-8EE1-25979B5C8CC3}" srcOrd="1" destOrd="0" parTransId="{7D1984EA-DF0B-45C9-A245-02C3F21FF874}" sibTransId="{A9949CCD-9540-493D-A32B-7598C7E71AB8}"/>
    <dgm:cxn modelId="{B2DE9F52-9175-8A47-9734-E9A947DC4925}" type="presOf" srcId="{8364CBAE-E413-48A0-A2C1-0DDCC2E9D2AF}" destId="{2F7D19E1-1A4F-DD4E-8003-E1971BCAC42A}" srcOrd="0" destOrd="0" presId="urn:microsoft.com/office/officeart/2005/8/layout/default"/>
    <dgm:cxn modelId="{A1E05C9D-4EF0-A544-BF59-465B694E4647}" type="presOf" srcId="{BFCDF843-8FD7-431A-ABBB-F5F086007E1F}" destId="{2CA655A8-F438-C64B-A127-0BB77B8D5713}" srcOrd="0" destOrd="0" presId="urn:microsoft.com/office/officeart/2005/8/layout/default"/>
    <dgm:cxn modelId="{74B394AA-64F8-412E-9F90-28F2B7496F3F}" srcId="{BFCDF843-8FD7-431A-ABBB-F5F086007E1F}" destId="{46A01E10-DA64-4392-8C12-D6D0CDCDC2E1}" srcOrd="0" destOrd="0" parTransId="{1CAF6400-2729-4050-A685-DD31F1802F91}" sibTransId="{8BFA7E4B-C2F7-4A11-B122-34370C110833}"/>
    <dgm:cxn modelId="{0BBE59CE-E1FF-0A4F-B9FB-C94C617D1057}" type="presOf" srcId="{2D96BD9A-3E1E-4DA8-8EE1-25979B5C8CC3}" destId="{947DA0DD-CB39-2E40-BAC0-AC724F564C89}" srcOrd="0" destOrd="0" presId="urn:microsoft.com/office/officeart/2005/8/layout/default"/>
    <dgm:cxn modelId="{DBC63BE2-6218-7346-9072-3877473BAA8F}" type="presOf" srcId="{D59F1EFB-0F40-41C8-9282-63466C6395EE}" destId="{4916E373-FD11-CE42-854D-0AE54FD01B4D}" srcOrd="0" destOrd="0" presId="urn:microsoft.com/office/officeart/2005/8/layout/default"/>
    <dgm:cxn modelId="{D0E1701C-86C8-5645-B1FD-44086050C43E}" type="presParOf" srcId="{2CA655A8-F438-C64B-A127-0BB77B8D5713}" destId="{99C232BC-2E38-4E48-8465-62FEF5B2CB6C}" srcOrd="0" destOrd="0" presId="urn:microsoft.com/office/officeart/2005/8/layout/default"/>
    <dgm:cxn modelId="{4DDF7C86-D416-0246-9CC0-F14CDF8B6ADC}" type="presParOf" srcId="{2CA655A8-F438-C64B-A127-0BB77B8D5713}" destId="{73240F49-9097-7C4A-96E7-C3E41994FD8B}" srcOrd="1" destOrd="0" presId="urn:microsoft.com/office/officeart/2005/8/layout/default"/>
    <dgm:cxn modelId="{6B8EC3B5-7FA1-284C-9430-1DD2CEBDC0D0}" type="presParOf" srcId="{2CA655A8-F438-C64B-A127-0BB77B8D5713}" destId="{947DA0DD-CB39-2E40-BAC0-AC724F564C89}" srcOrd="2" destOrd="0" presId="urn:microsoft.com/office/officeart/2005/8/layout/default"/>
    <dgm:cxn modelId="{E8019329-7627-014F-8DBF-7F8BB1FB0C1F}" type="presParOf" srcId="{2CA655A8-F438-C64B-A127-0BB77B8D5713}" destId="{D5503D27-3400-3143-903E-938540FE0123}" srcOrd="3" destOrd="0" presId="urn:microsoft.com/office/officeart/2005/8/layout/default"/>
    <dgm:cxn modelId="{2144C29F-B6C2-A74A-A187-F576CE41B701}" type="presParOf" srcId="{2CA655A8-F438-C64B-A127-0BB77B8D5713}" destId="{2F7D19E1-1A4F-DD4E-8003-E1971BCAC42A}" srcOrd="4" destOrd="0" presId="urn:microsoft.com/office/officeart/2005/8/layout/default"/>
    <dgm:cxn modelId="{729B3962-8E40-2F48-8BB2-758B31F7F6CE}" type="presParOf" srcId="{2CA655A8-F438-C64B-A127-0BB77B8D5713}" destId="{E974B620-AE70-E240-8504-52BC81F21107}" srcOrd="5" destOrd="0" presId="urn:microsoft.com/office/officeart/2005/8/layout/default"/>
    <dgm:cxn modelId="{8979A857-7FD0-D440-BFC1-1AB4D69A3961}" type="presParOf" srcId="{2CA655A8-F438-C64B-A127-0BB77B8D5713}" destId="{4916E373-FD11-CE42-854D-0AE54FD01B4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D8215-DBF1-4E7B-B823-8815BEC940D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E388FB2-BD1E-4BAF-9143-2D61AB249ED4}">
      <dgm:prSet custT="1"/>
      <dgm:spPr/>
      <dgm:t>
        <a:bodyPr/>
        <a:lstStyle/>
        <a:p>
          <a:r>
            <a:rPr lang="en-US" sz="2800"/>
            <a:t>Trimesters</a:t>
          </a:r>
        </a:p>
      </dgm:t>
    </dgm:pt>
    <dgm:pt modelId="{B4DC21F9-74D5-4393-8177-A5DFC1E0752E}" type="parTrans" cxnId="{9F2346D0-A79F-49CF-87E1-E40CB7A22351}">
      <dgm:prSet/>
      <dgm:spPr/>
      <dgm:t>
        <a:bodyPr/>
        <a:lstStyle/>
        <a:p>
          <a:endParaRPr lang="en-US"/>
        </a:p>
      </dgm:t>
    </dgm:pt>
    <dgm:pt modelId="{B5CCF582-7373-4B06-A233-71CD9DE4B89F}" type="sibTrans" cxnId="{9F2346D0-A79F-49CF-87E1-E40CB7A22351}">
      <dgm:prSet/>
      <dgm:spPr/>
      <dgm:t>
        <a:bodyPr/>
        <a:lstStyle/>
        <a:p>
          <a:endParaRPr lang="en-US"/>
        </a:p>
      </dgm:t>
    </dgm:pt>
    <dgm:pt modelId="{854F944A-8C33-4E3F-83EB-748F89F29119}">
      <dgm:prSet/>
      <dgm:spPr/>
      <dgm:t>
        <a:bodyPr/>
        <a:lstStyle/>
        <a:p>
          <a:r>
            <a:rPr lang="en-US"/>
            <a:t>First  - week 1 to 13 weeks 6 days</a:t>
          </a:r>
        </a:p>
      </dgm:t>
    </dgm:pt>
    <dgm:pt modelId="{70BF04F2-46B7-4FA9-BFCB-173751CFAD0A}" type="parTrans" cxnId="{728D9B8D-3FFC-462C-A51A-944E7D178FAE}">
      <dgm:prSet/>
      <dgm:spPr/>
      <dgm:t>
        <a:bodyPr/>
        <a:lstStyle/>
        <a:p>
          <a:endParaRPr lang="en-US"/>
        </a:p>
      </dgm:t>
    </dgm:pt>
    <dgm:pt modelId="{5E19D24D-7543-437E-92DC-4988625C77BA}" type="sibTrans" cxnId="{728D9B8D-3FFC-462C-A51A-944E7D178FAE}">
      <dgm:prSet/>
      <dgm:spPr/>
      <dgm:t>
        <a:bodyPr/>
        <a:lstStyle/>
        <a:p>
          <a:endParaRPr lang="en-US"/>
        </a:p>
      </dgm:t>
    </dgm:pt>
    <dgm:pt modelId="{02C98375-425D-4C30-AC55-96CE63284E61}">
      <dgm:prSet/>
      <dgm:spPr/>
      <dgm:t>
        <a:bodyPr/>
        <a:lstStyle/>
        <a:p>
          <a:r>
            <a:rPr lang="en-US"/>
            <a:t>Second – 14 weeks 1 day  to 28 weeks 6 days</a:t>
          </a:r>
        </a:p>
      </dgm:t>
    </dgm:pt>
    <dgm:pt modelId="{836EFCB8-51C6-456E-84D9-DBAAA55FB634}" type="parTrans" cxnId="{A26E5A4B-A065-4A05-BFA5-888399A136C6}">
      <dgm:prSet/>
      <dgm:spPr/>
      <dgm:t>
        <a:bodyPr/>
        <a:lstStyle/>
        <a:p>
          <a:endParaRPr lang="en-US"/>
        </a:p>
      </dgm:t>
    </dgm:pt>
    <dgm:pt modelId="{71349562-CFAD-48D6-91A1-F6A7EB501C4E}" type="sibTrans" cxnId="{A26E5A4B-A065-4A05-BFA5-888399A136C6}">
      <dgm:prSet/>
      <dgm:spPr/>
      <dgm:t>
        <a:bodyPr/>
        <a:lstStyle/>
        <a:p>
          <a:endParaRPr lang="en-US"/>
        </a:p>
      </dgm:t>
    </dgm:pt>
    <dgm:pt modelId="{40938B1D-5CCC-4C8D-9610-95762F007271}">
      <dgm:prSet/>
      <dgm:spPr/>
      <dgm:t>
        <a:bodyPr/>
        <a:lstStyle/>
        <a:p>
          <a:r>
            <a:rPr lang="en-US"/>
            <a:t>Third – 29 weeks 1 day to 41 weeks 6 days</a:t>
          </a:r>
        </a:p>
      </dgm:t>
    </dgm:pt>
    <dgm:pt modelId="{9B3B0C19-02F0-4589-8A50-AEE4DB029C73}" type="parTrans" cxnId="{754A887A-D76C-4CA7-840B-F24BFB3165D3}">
      <dgm:prSet/>
      <dgm:spPr/>
      <dgm:t>
        <a:bodyPr/>
        <a:lstStyle/>
        <a:p>
          <a:endParaRPr lang="en-US"/>
        </a:p>
      </dgm:t>
    </dgm:pt>
    <dgm:pt modelId="{5B4F7781-FF6A-462D-9D66-3FE148847FF2}" type="sibTrans" cxnId="{754A887A-D76C-4CA7-840B-F24BFB3165D3}">
      <dgm:prSet/>
      <dgm:spPr/>
      <dgm:t>
        <a:bodyPr/>
        <a:lstStyle/>
        <a:p>
          <a:endParaRPr lang="en-US"/>
        </a:p>
      </dgm:t>
    </dgm:pt>
    <dgm:pt modelId="{550FFA1F-BAFB-4395-B1EF-3D30D3A71F13}">
      <dgm:prSet custT="1"/>
      <dgm:spPr/>
      <dgm:t>
        <a:bodyPr/>
        <a:lstStyle/>
        <a:p>
          <a:r>
            <a:rPr lang="en-US" sz="2800"/>
            <a:t>LMP (Last Menstrual Period</a:t>
          </a:r>
          <a:r>
            <a:rPr lang="en-US" sz="2000"/>
            <a:t>) </a:t>
          </a:r>
        </a:p>
      </dgm:t>
    </dgm:pt>
    <dgm:pt modelId="{A9101DAE-F578-4915-8710-0DF4E3F0CBF6}" type="parTrans" cxnId="{2B5AB235-814E-4367-A491-06FBED49D215}">
      <dgm:prSet/>
      <dgm:spPr/>
      <dgm:t>
        <a:bodyPr/>
        <a:lstStyle/>
        <a:p>
          <a:endParaRPr lang="en-US"/>
        </a:p>
      </dgm:t>
    </dgm:pt>
    <dgm:pt modelId="{54D428FA-B04A-4400-8DD4-8246AAD7BCCB}" type="sibTrans" cxnId="{2B5AB235-814E-4367-A491-06FBED49D215}">
      <dgm:prSet/>
      <dgm:spPr/>
      <dgm:t>
        <a:bodyPr/>
        <a:lstStyle/>
        <a:p>
          <a:endParaRPr lang="en-US"/>
        </a:p>
      </dgm:t>
    </dgm:pt>
    <dgm:pt modelId="{1EEA8EAD-750F-4E16-A7C9-1581AB1E995B}">
      <dgm:prSet/>
      <dgm:spPr/>
      <dgm:t>
        <a:bodyPr/>
        <a:lstStyle/>
        <a:p>
          <a:r>
            <a:rPr lang="en-US"/>
            <a:t>Sometimes also called LNMP  (Last Normal Menstrual Period) </a:t>
          </a:r>
        </a:p>
      </dgm:t>
    </dgm:pt>
    <dgm:pt modelId="{60ADFE24-DE76-448B-A458-A60CC57EFB00}" type="parTrans" cxnId="{251C7A25-8975-4297-9B90-CE1ED7FB8599}">
      <dgm:prSet/>
      <dgm:spPr/>
      <dgm:t>
        <a:bodyPr/>
        <a:lstStyle/>
        <a:p>
          <a:endParaRPr lang="en-US"/>
        </a:p>
      </dgm:t>
    </dgm:pt>
    <dgm:pt modelId="{8F3A6385-7FBC-4E3C-9DD8-D9AF9D8BFF19}" type="sibTrans" cxnId="{251C7A25-8975-4297-9B90-CE1ED7FB8599}">
      <dgm:prSet/>
      <dgm:spPr/>
      <dgm:t>
        <a:bodyPr/>
        <a:lstStyle/>
        <a:p>
          <a:endParaRPr lang="en-US"/>
        </a:p>
      </dgm:t>
    </dgm:pt>
    <dgm:pt modelId="{8B17DEA3-3299-9544-BBF2-2328B2875FD8}" type="pres">
      <dgm:prSet presAssocID="{034D8215-DBF1-4E7B-B823-8815BEC940DC}" presName="linear" presStyleCnt="0">
        <dgm:presLayoutVars>
          <dgm:dir/>
          <dgm:animLvl val="lvl"/>
          <dgm:resizeHandles val="exact"/>
        </dgm:presLayoutVars>
      </dgm:prSet>
      <dgm:spPr/>
    </dgm:pt>
    <dgm:pt modelId="{EF0CC29E-FFE0-7F44-BB79-819655DE3055}" type="pres">
      <dgm:prSet presAssocID="{8E388FB2-BD1E-4BAF-9143-2D61AB249ED4}" presName="parentLin" presStyleCnt="0"/>
      <dgm:spPr/>
    </dgm:pt>
    <dgm:pt modelId="{664285B3-5E1D-874A-856F-2D9CDAD2B173}" type="pres">
      <dgm:prSet presAssocID="{8E388FB2-BD1E-4BAF-9143-2D61AB249ED4}" presName="parentLeftMargin" presStyleLbl="node1" presStyleIdx="0" presStyleCnt="2"/>
      <dgm:spPr/>
    </dgm:pt>
    <dgm:pt modelId="{E98B2A57-4DA2-9740-83D8-C9E827314254}" type="pres">
      <dgm:prSet presAssocID="{8E388FB2-BD1E-4BAF-9143-2D61AB249ED4}" presName="parentText" presStyleLbl="node1" presStyleIdx="0" presStyleCnt="2">
        <dgm:presLayoutVars>
          <dgm:chMax val="0"/>
          <dgm:bulletEnabled val="1"/>
        </dgm:presLayoutVars>
      </dgm:prSet>
      <dgm:spPr/>
    </dgm:pt>
    <dgm:pt modelId="{F85904DA-3C18-E64F-BF42-8FA7C26A8AC5}" type="pres">
      <dgm:prSet presAssocID="{8E388FB2-BD1E-4BAF-9143-2D61AB249ED4}" presName="negativeSpace" presStyleCnt="0"/>
      <dgm:spPr/>
    </dgm:pt>
    <dgm:pt modelId="{8F8F7992-1A23-FB4F-80A1-4D4DC4C32A06}" type="pres">
      <dgm:prSet presAssocID="{8E388FB2-BD1E-4BAF-9143-2D61AB249ED4}" presName="childText" presStyleLbl="conFgAcc1" presStyleIdx="0" presStyleCnt="2">
        <dgm:presLayoutVars>
          <dgm:bulletEnabled val="1"/>
        </dgm:presLayoutVars>
      </dgm:prSet>
      <dgm:spPr/>
    </dgm:pt>
    <dgm:pt modelId="{F5842AC6-257B-C44B-BC2E-8D2C653F159A}" type="pres">
      <dgm:prSet presAssocID="{B5CCF582-7373-4B06-A233-71CD9DE4B89F}" presName="spaceBetweenRectangles" presStyleCnt="0"/>
      <dgm:spPr/>
    </dgm:pt>
    <dgm:pt modelId="{457EEA88-13DD-9147-846B-02D584347AF4}" type="pres">
      <dgm:prSet presAssocID="{550FFA1F-BAFB-4395-B1EF-3D30D3A71F13}" presName="parentLin" presStyleCnt="0"/>
      <dgm:spPr/>
    </dgm:pt>
    <dgm:pt modelId="{4ACA6EAA-90BC-F04D-8DEE-E129C2499494}" type="pres">
      <dgm:prSet presAssocID="{550FFA1F-BAFB-4395-B1EF-3D30D3A71F13}" presName="parentLeftMargin" presStyleLbl="node1" presStyleIdx="0" presStyleCnt="2"/>
      <dgm:spPr/>
    </dgm:pt>
    <dgm:pt modelId="{C0BFA638-AF1F-F843-A1D7-2B28E8840B46}" type="pres">
      <dgm:prSet presAssocID="{550FFA1F-BAFB-4395-B1EF-3D30D3A71F13}" presName="parentText" presStyleLbl="node1" presStyleIdx="1" presStyleCnt="2" custScaleX="131649">
        <dgm:presLayoutVars>
          <dgm:chMax val="0"/>
          <dgm:bulletEnabled val="1"/>
        </dgm:presLayoutVars>
      </dgm:prSet>
      <dgm:spPr/>
    </dgm:pt>
    <dgm:pt modelId="{07EB9E4C-9EDE-F546-932D-8A67245B19C2}" type="pres">
      <dgm:prSet presAssocID="{550FFA1F-BAFB-4395-B1EF-3D30D3A71F13}" presName="negativeSpace" presStyleCnt="0"/>
      <dgm:spPr/>
    </dgm:pt>
    <dgm:pt modelId="{463925D5-B512-CB4E-8C34-97EE40F8B932}" type="pres">
      <dgm:prSet presAssocID="{550FFA1F-BAFB-4395-B1EF-3D30D3A71F13}" presName="childText" presStyleLbl="conFgAcc1" presStyleIdx="1" presStyleCnt="2">
        <dgm:presLayoutVars>
          <dgm:bulletEnabled val="1"/>
        </dgm:presLayoutVars>
      </dgm:prSet>
      <dgm:spPr/>
    </dgm:pt>
  </dgm:ptLst>
  <dgm:cxnLst>
    <dgm:cxn modelId="{C0536B05-B3A7-5440-B77B-171981D20884}" type="presOf" srcId="{1EEA8EAD-750F-4E16-A7C9-1581AB1E995B}" destId="{463925D5-B512-CB4E-8C34-97EE40F8B932}" srcOrd="0" destOrd="0" presId="urn:microsoft.com/office/officeart/2005/8/layout/list1"/>
    <dgm:cxn modelId="{BF019207-7206-0040-8A0A-F2E39E8AFD66}" type="presOf" srcId="{8E388FB2-BD1E-4BAF-9143-2D61AB249ED4}" destId="{E98B2A57-4DA2-9740-83D8-C9E827314254}" srcOrd="1" destOrd="0" presId="urn:microsoft.com/office/officeart/2005/8/layout/list1"/>
    <dgm:cxn modelId="{251C7A25-8975-4297-9B90-CE1ED7FB8599}" srcId="{550FFA1F-BAFB-4395-B1EF-3D30D3A71F13}" destId="{1EEA8EAD-750F-4E16-A7C9-1581AB1E995B}" srcOrd="0" destOrd="0" parTransId="{60ADFE24-DE76-448B-A458-A60CC57EFB00}" sibTransId="{8F3A6385-7FBC-4E3C-9DD8-D9AF9D8BFF19}"/>
    <dgm:cxn modelId="{8A73D82F-FC89-F840-AA87-56C099603749}" type="presOf" srcId="{034D8215-DBF1-4E7B-B823-8815BEC940DC}" destId="{8B17DEA3-3299-9544-BBF2-2328B2875FD8}" srcOrd="0" destOrd="0" presId="urn:microsoft.com/office/officeart/2005/8/layout/list1"/>
    <dgm:cxn modelId="{2B5AB235-814E-4367-A491-06FBED49D215}" srcId="{034D8215-DBF1-4E7B-B823-8815BEC940DC}" destId="{550FFA1F-BAFB-4395-B1EF-3D30D3A71F13}" srcOrd="1" destOrd="0" parTransId="{A9101DAE-F578-4915-8710-0DF4E3F0CBF6}" sibTransId="{54D428FA-B04A-4400-8DD4-8246AAD7BCCB}"/>
    <dgm:cxn modelId="{A26E5A4B-A065-4A05-BFA5-888399A136C6}" srcId="{8E388FB2-BD1E-4BAF-9143-2D61AB249ED4}" destId="{02C98375-425D-4C30-AC55-96CE63284E61}" srcOrd="1" destOrd="0" parTransId="{836EFCB8-51C6-456E-84D9-DBAAA55FB634}" sibTransId="{71349562-CFAD-48D6-91A1-F6A7EB501C4E}"/>
    <dgm:cxn modelId="{B929946C-6BE6-F547-907B-D89EC7642EF6}" type="presOf" srcId="{550FFA1F-BAFB-4395-B1EF-3D30D3A71F13}" destId="{4ACA6EAA-90BC-F04D-8DEE-E129C2499494}" srcOrd="0" destOrd="0" presId="urn:microsoft.com/office/officeart/2005/8/layout/list1"/>
    <dgm:cxn modelId="{67D5064E-58DF-A14E-99BD-39B96CF9E09F}" type="presOf" srcId="{8E388FB2-BD1E-4BAF-9143-2D61AB249ED4}" destId="{664285B3-5E1D-874A-856F-2D9CDAD2B173}" srcOrd="0" destOrd="0" presId="urn:microsoft.com/office/officeart/2005/8/layout/list1"/>
    <dgm:cxn modelId="{754A887A-D76C-4CA7-840B-F24BFB3165D3}" srcId="{8E388FB2-BD1E-4BAF-9143-2D61AB249ED4}" destId="{40938B1D-5CCC-4C8D-9610-95762F007271}" srcOrd="2" destOrd="0" parTransId="{9B3B0C19-02F0-4589-8A50-AEE4DB029C73}" sibTransId="{5B4F7781-FF6A-462D-9D66-3FE148847FF2}"/>
    <dgm:cxn modelId="{728D9B8D-3FFC-462C-A51A-944E7D178FAE}" srcId="{8E388FB2-BD1E-4BAF-9143-2D61AB249ED4}" destId="{854F944A-8C33-4E3F-83EB-748F89F29119}" srcOrd="0" destOrd="0" parTransId="{70BF04F2-46B7-4FA9-BFCB-173751CFAD0A}" sibTransId="{5E19D24D-7543-437E-92DC-4988625C77BA}"/>
    <dgm:cxn modelId="{64423BB2-2B94-9143-A823-6E6D1F53F762}" type="presOf" srcId="{40938B1D-5CCC-4C8D-9610-95762F007271}" destId="{8F8F7992-1A23-FB4F-80A1-4D4DC4C32A06}" srcOrd="0" destOrd="2" presId="urn:microsoft.com/office/officeart/2005/8/layout/list1"/>
    <dgm:cxn modelId="{BA3B1EB5-02E0-1342-8A9C-49F51D310B0A}" type="presOf" srcId="{550FFA1F-BAFB-4395-B1EF-3D30D3A71F13}" destId="{C0BFA638-AF1F-F843-A1D7-2B28E8840B46}" srcOrd="1" destOrd="0" presId="urn:microsoft.com/office/officeart/2005/8/layout/list1"/>
    <dgm:cxn modelId="{C6E26FB6-50E0-7C43-AFF5-19FD7DBB9742}" type="presOf" srcId="{02C98375-425D-4C30-AC55-96CE63284E61}" destId="{8F8F7992-1A23-FB4F-80A1-4D4DC4C32A06}" srcOrd="0" destOrd="1" presId="urn:microsoft.com/office/officeart/2005/8/layout/list1"/>
    <dgm:cxn modelId="{9F2346D0-A79F-49CF-87E1-E40CB7A22351}" srcId="{034D8215-DBF1-4E7B-B823-8815BEC940DC}" destId="{8E388FB2-BD1E-4BAF-9143-2D61AB249ED4}" srcOrd="0" destOrd="0" parTransId="{B4DC21F9-74D5-4393-8177-A5DFC1E0752E}" sibTransId="{B5CCF582-7373-4B06-A233-71CD9DE4B89F}"/>
    <dgm:cxn modelId="{B60D1FEB-FEC8-3B41-A75E-00A9FA6D281D}" type="presOf" srcId="{854F944A-8C33-4E3F-83EB-748F89F29119}" destId="{8F8F7992-1A23-FB4F-80A1-4D4DC4C32A06}" srcOrd="0" destOrd="0" presId="urn:microsoft.com/office/officeart/2005/8/layout/list1"/>
    <dgm:cxn modelId="{03ABA79F-1390-724C-9D05-EF6B317AE6F5}" type="presParOf" srcId="{8B17DEA3-3299-9544-BBF2-2328B2875FD8}" destId="{EF0CC29E-FFE0-7F44-BB79-819655DE3055}" srcOrd="0" destOrd="0" presId="urn:microsoft.com/office/officeart/2005/8/layout/list1"/>
    <dgm:cxn modelId="{EF6B3725-983C-B544-B98A-8CC051D583DD}" type="presParOf" srcId="{EF0CC29E-FFE0-7F44-BB79-819655DE3055}" destId="{664285B3-5E1D-874A-856F-2D9CDAD2B173}" srcOrd="0" destOrd="0" presId="urn:microsoft.com/office/officeart/2005/8/layout/list1"/>
    <dgm:cxn modelId="{CC6DBDF4-299B-914F-9296-8E8845BC7FD5}" type="presParOf" srcId="{EF0CC29E-FFE0-7F44-BB79-819655DE3055}" destId="{E98B2A57-4DA2-9740-83D8-C9E827314254}" srcOrd="1" destOrd="0" presId="urn:microsoft.com/office/officeart/2005/8/layout/list1"/>
    <dgm:cxn modelId="{C5146AE2-D620-D044-ACE6-D9F5A829307B}" type="presParOf" srcId="{8B17DEA3-3299-9544-BBF2-2328B2875FD8}" destId="{F85904DA-3C18-E64F-BF42-8FA7C26A8AC5}" srcOrd="1" destOrd="0" presId="urn:microsoft.com/office/officeart/2005/8/layout/list1"/>
    <dgm:cxn modelId="{CE2D5B92-5CFD-124A-842D-8E22A37AE0CD}" type="presParOf" srcId="{8B17DEA3-3299-9544-BBF2-2328B2875FD8}" destId="{8F8F7992-1A23-FB4F-80A1-4D4DC4C32A06}" srcOrd="2" destOrd="0" presId="urn:microsoft.com/office/officeart/2005/8/layout/list1"/>
    <dgm:cxn modelId="{C0A09D43-6522-3243-9E05-8F4C0E588416}" type="presParOf" srcId="{8B17DEA3-3299-9544-BBF2-2328B2875FD8}" destId="{F5842AC6-257B-C44B-BC2E-8D2C653F159A}" srcOrd="3" destOrd="0" presId="urn:microsoft.com/office/officeart/2005/8/layout/list1"/>
    <dgm:cxn modelId="{39C309EA-0201-AD4C-B112-854BA29A22AA}" type="presParOf" srcId="{8B17DEA3-3299-9544-BBF2-2328B2875FD8}" destId="{457EEA88-13DD-9147-846B-02D584347AF4}" srcOrd="4" destOrd="0" presId="urn:microsoft.com/office/officeart/2005/8/layout/list1"/>
    <dgm:cxn modelId="{6FE54AAE-13EF-D14D-92DE-4DAF8BEEF0A1}" type="presParOf" srcId="{457EEA88-13DD-9147-846B-02D584347AF4}" destId="{4ACA6EAA-90BC-F04D-8DEE-E129C2499494}" srcOrd="0" destOrd="0" presId="urn:microsoft.com/office/officeart/2005/8/layout/list1"/>
    <dgm:cxn modelId="{F5B22A51-B3A6-E04B-B473-34D19C355AE8}" type="presParOf" srcId="{457EEA88-13DD-9147-846B-02D584347AF4}" destId="{C0BFA638-AF1F-F843-A1D7-2B28E8840B46}" srcOrd="1" destOrd="0" presId="urn:microsoft.com/office/officeart/2005/8/layout/list1"/>
    <dgm:cxn modelId="{D95B8CB3-C2F1-AA43-9B37-DF52C777F20C}" type="presParOf" srcId="{8B17DEA3-3299-9544-BBF2-2328B2875FD8}" destId="{07EB9E4C-9EDE-F546-932D-8A67245B19C2}" srcOrd="5" destOrd="0" presId="urn:microsoft.com/office/officeart/2005/8/layout/list1"/>
    <dgm:cxn modelId="{923E5ADC-E3D2-6F47-8D62-F93B23C4712B}" type="presParOf" srcId="{8B17DEA3-3299-9544-BBF2-2328B2875FD8}" destId="{463925D5-B512-CB4E-8C34-97EE40F8B9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B19EF0-4150-4DA4-9ECE-23BAB17777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7454E0-A88B-4826-8D1E-A1FABA9D942D}">
      <dgm:prSet custT="1"/>
      <dgm:spPr/>
      <dgm:t>
        <a:bodyPr/>
        <a:lstStyle/>
        <a:p>
          <a:r>
            <a:rPr lang="en-US" sz="2800"/>
            <a:t>Gestational Age</a:t>
          </a:r>
        </a:p>
      </dgm:t>
    </dgm:pt>
    <dgm:pt modelId="{6210A83F-55D2-4C29-88DC-590A7435D3EE}" type="parTrans" cxnId="{2C21399D-8CC3-43F2-A8FE-4F779965DE28}">
      <dgm:prSet/>
      <dgm:spPr/>
      <dgm:t>
        <a:bodyPr/>
        <a:lstStyle/>
        <a:p>
          <a:endParaRPr lang="en-US"/>
        </a:p>
      </dgm:t>
    </dgm:pt>
    <dgm:pt modelId="{9DF3FAAD-5691-429E-81C3-D935C47F9966}" type="sibTrans" cxnId="{2C21399D-8CC3-43F2-A8FE-4F779965DE28}">
      <dgm:prSet/>
      <dgm:spPr/>
      <dgm:t>
        <a:bodyPr/>
        <a:lstStyle/>
        <a:p>
          <a:endParaRPr lang="en-US"/>
        </a:p>
      </dgm:t>
    </dgm:pt>
    <dgm:pt modelId="{55754F51-DB77-49BA-9BEA-EF567E128160}">
      <dgm:prSet/>
      <dgm:spPr/>
      <dgm:t>
        <a:bodyPr/>
        <a:lstStyle/>
        <a:p>
          <a:r>
            <a:rPr lang="en-US"/>
            <a:t>Calculated from the LMP, not ovulation</a:t>
          </a:r>
        </a:p>
      </dgm:t>
    </dgm:pt>
    <dgm:pt modelId="{E1081E25-0FD5-4CAD-810F-A3A6EBB96CF5}" type="parTrans" cxnId="{A7B5962C-3444-4A7F-BFE1-C46CD1CE9384}">
      <dgm:prSet/>
      <dgm:spPr/>
      <dgm:t>
        <a:bodyPr/>
        <a:lstStyle/>
        <a:p>
          <a:endParaRPr lang="en-US"/>
        </a:p>
      </dgm:t>
    </dgm:pt>
    <dgm:pt modelId="{D3A5128A-610D-429B-B4DE-A746E1FB64A3}" type="sibTrans" cxnId="{A7B5962C-3444-4A7F-BFE1-C46CD1CE9384}">
      <dgm:prSet/>
      <dgm:spPr/>
      <dgm:t>
        <a:bodyPr/>
        <a:lstStyle/>
        <a:p>
          <a:endParaRPr lang="en-US"/>
        </a:p>
      </dgm:t>
    </dgm:pt>
    <dgm:pt modelId="{CC5A39DB-97FB-4F7E-B40F-E454F38B487B}">
      <dgm:prSet/>
      <dgm:spPr/>
      <dgm:t>
        <a:bodyPr/>
        <a:lstStyle/>
        <a:p>
          <a:r>
            <a:rPr lang="en-US"/>
            <a:t>From LMP to ovulation there are about 14 days in a 28-day cycle</a:t>
          </a:r>
        </a:p>
      </dgm:t>
    </dgm:pt>
    <dgm:pt modelId="{CE713350-24ED-47CF-8A79-C36236A61D06}" type="parTrans" cxnId="{400327AC-CD7B-4275-AED7-013CB03DF21F}">
      <dgm:prSet/>
      <dgm:spPr/>
      <dgm:t>
        <a:bodyPr/>
        <a:lstStyle/>
        <a:p>
          <a:endParaRPr lang="en-US"/>
        </a:p>
      </dgm:t>
    </dgm:pt>
    <dgm:pt modelId="{3D44129F-E215-4ED5-9A05-3EF617C48DDD}" type="sibTrans" cxnId="{400327AC-CD7B-4275-AED7-013CB03DF21F}">
      <dgm:prSet/>
      <dgm:spPr/>
      <dgm:t>
        <a:bodyPr/>
        <a:lstStyle/>
        <a:p>
          <a:endParaRPr lang="en-US"/>
        </a:p>
      </dgm:t>
    </dgm:pt>
    <dgm:pt modelId="{089867C1-894A-4D87-82EA-59C47EB0917B}">
      <dgm:prSet/>
      <dgm:spPr/>
      <dgm:t>
        <a:bodyPr/>
        <a:lstStyle/>
        <a:p>
          <a:r>
            <a:rPr lang="en-US"/>
            <a:t>Standard practice is to include those 2 weeks from LMP to ovulation when calculating the gestational age even though the pregnancy occurs after ovulation.</a:t>
          </a:r>
        </a:p>
      </dgm:t>
    </dgm:pt>
    <dgm:pt modelId="{A7DC029B-57E7-49BB-B51B-DAEA2005A7A4}" type="parTrans" cxnId="{74EF3D15-2FE4-4281-9C99-3ADF95300858}">
      <dgm:prSet/>
      <dgm:spPr/>
      <dgm:t>
        <a:bodyPr/>
        <a:lstStyle/>
        <a:p>
          <a:endParaRPr lang="en-US"/>
        </a:p>
      </dgm:t>
    </dgm:pt>
    <dgm:pt modelId="{4552015E-0C48-43B2-A728-B11F8E40F5D6}" type="sibTrans" cxnId="{74EF3D15-2FE4-4281-9C99-3ADF95300858}">
      <dgm:prSet/>
      <dgm:spPr/>
      <dgm:t>
        <a:bodyPr/>
        <a:lstStyle/>
        <a:p>
          <a:endParaRPr lang="en-US"/>
        </a:p>
      </dgm:t>
    </dgm:pt>
    <dgm:pt modelId="{A4E250C2-9635-4AA2-9882-3741CACBD78A}">
      <dgm:prSet/>
      <dgm:spPr/>
      <dgm:t>
        <a:bodyPr/>
        <a:lstStyle/>
        <a:p>
          <a:r>
            <a:rPr lang="en-US"/>
            <a:t>Full term pregnancy is 40 weeks from LMP</a:t>
          </a:r>
        </a:p>
      </dgm:t>
    </dgm:pt>
    <dgm:pt modelId="{47DFEC97-E8AD-48B0-B743-91B0C547804B}" type="parTrans" cxnId="{58567946-DFF3-464B-88A2-68B56CD5EB52}">
      <dgm:prSet/>
      <dgm:spPr/>
      <dgm:t>
        <a:bodyPr/>
        <a:lstStyle/>
        <a:p>
          <a:endParaRPr lang="en-US"/>
        </a:p>
      </dgm:t>
    </dgm:pt>
    <dgm:pt modelId="{8CCD3CEE-1F87-4279-9AD6-6B32C328F797}" type="sibTrans" cxnId="{58567946-DFF3-464B-88A2-68B56CD5EB52}">
      <dgm:prSet/>
      <dgm:spPr/>
      <dgm:t>
        <a:bodyPr/>
        <a:lstStyle/>
        <a:p>
          <a:endParaRPr lang="en-US"/>
        </a:p>
      </dgm:t>
    </dgm:pt>
    <dgm:pt modelId="{CB84A2A6-0609-B548-BD51-3F3B9B04362A}" type="pres">
      <dgm:prSet presAssocID="{F2B19EF0-4150-4DA4-9ECE-23BAB17777E2}" presName="linear" presStyleCnt="0">
        <dgm:presLayoutVars>
          <dgm:animLvl val="lvl"/>
          <dgm:resizeHandles val="exact"/>
        </dgm:presLayoutVars>
      </dgm:prSet>
      <dgm:spPr/>
    </dgm:pt>
    <dgm:pt modelId="{7EECAFB9-65C6-144F-9108-101CE9598621}" type="pres">
      <dgm:prSet presAssocID="{357454E0-A88B-4826-8D1E-A1FABA9D942D}" presName="parentText" presStyleLbl="node1" presStyleIdx="0" presStyleCnt="2">
        <dgm:presLayoutVars>
          <dgm:chMax val="0"/>
          <dgm:bulletEnabled val="1"/>
        </dgm:presLayoutVars>
      </dgm:prSet>
      <dgm:spPr/>
    </dgm:pt>
    <dgm:pt modelId="{C452E350-5A76-184B-A661-750125CDFF0B}" type="pres">
      <dgm:prSet presAssocID="{357454E0-A88B-4826-8D1E-A1FABA9D942D}" presName="childText" presStyleLbl="revTx" presStyleIdx="0" presStyleCnt="1">
        <dgm:presLayoutVars>
          <dgm:bulletEnabled val="1"/>
        </dgm:presLayoutVars>
      </dgm:prSet>
      <dgm:spPr/>
    </dgm:pt>
    <dgm:pt modelId="{54BE0259-11E6-E74B-859B-A3A8274D3583}" type="pres">
      <dgm:prSet presAssocID="{A4E250C2-9635-4AA2-9882-3741CACBD78A}" presName="parentText" presStyleLbl="node1" presStyleIdx="1" presStyleCnt="2">
        <dgm:presLayoutVars>
          <dgm:chMax val="0"/>
          <dgm:bulletEnabled val="1"/>
        </dgm:presLayoutVars>
      </dgm:prSet>
      <dgm:spPr/>
    </dgm:pt>
  </dgm:ptLst>
  <dgm:cxnLst>
    <dgm:cxn modelId="{E1535600-06CE-9F4D-AA2F-3AA9A61BE8A9}" type="presOf" srcId="{A4E250C2-9635-4AA2-9882-3741CACBD78A}" destId="{54BE0259-11E6-E74B-859B-A3A8274D3583}" srcOrd="0" destOrd="0" presId="urn:microsoft.com/office/officeart/2005/8/layout/vList2"/>
    <dgm:cxn modelId="{74EF3D15-2FE4-4281-9C99-3ADF95300858}" srcId="{357454E0-A88B-4826-8D1E-A1FABA9D942D}" destId="{089867C1-894A-4D87-82EA-59C47EB0917B}" srcOrd="2" destOrd="0" parTransId="{A7DC029B-57E7-49BB-B51B-DAEA2005A7A4}" sibTransId="{4552015E-0C48-43B2-A728-B11F8E40F5D6}"/>
    <dgm:cxn modelId="{A7B5962C-3444-4A7F-BFE1-C46CD1CE9384}" srcId="{357454E0-A88B-4826-8D1E-A1FABA9D942D}" destId="{55754F51-DB77-49BA-9BEA-EF567E128160}" srcOrd="0" destOrd="0" parTransId="{E1081E25-0FD5-4CAD-810F-A3A6EBB96CF5}" sibTransId="{D3A5128A-610D-429B-B4DE-A746E1FB64A3}"/>
    <dgm:cxn modelId="{58567946-DFF3-464B-88A2-68B56CD5EB52}" srcId="{F2B19EF0-4150-4DA4-9ECE-23BAB17777E2}" destId="{A4E250C2-9635-4AA2-9882-3741CACBD78A}" srcOrd="1" destOrd="0" parTransId="{47DFEC97-E8AD-48B0-B743-91B0C547804B}" sibTransId="{8CCD3CEE-1F87-4279-9AD6-6B32C328F797}"/>
    <dgm:cxn modelId="{E97F8049-071D-E74A-BBC5-4254A8D6ED13}" type="presOf" srcId="{55754F51-DB77-49BA-9BEA-EF567E128160}" destId="{C452E350-5A76-184B-A661-750125CDFF0B}" srcOrd="0" destOrd="0" presId="urn:microsoft.com/office/officeart/2005/8/layout/vList2"/>
    <dgm:cxn modelId="{7AE0AB4B-B34A-9F4B-8107-012500E9BFA2}" type="presOf" srcId="{CC5A39DB-97FB-4F7E-B40F-E454F38B487B}" destId="{C452E350-5A76-184B-A661-750125CDFF0B}" srcOrd="0" destOrd="1" presId="urn:microsoft.com/office/officeart/2005/8/layout/vList2"/>
    <dgm:cxn modelId="{3C088091-C510-0D4B-BC33-252335694E9F}" type="presOf" srcId="{F2B19EF0-4150-4DA4-9ECE-23BAB17777E2}" destId="{CB84A2A6-0609-B548-BD51-3F3B9B04362A}" srcOrd="0" destOrd="0" presId="urn:microsoft.com/office/officeart/2005/8/layout/vList2"/>
    <dgm:cxn modelId="{2C21399D-8CC3-43F2-A8FE-4F779965DE28}" srcId="{F2B19EF0-4150-4DA4-9ECE-23BAB17777E2}" destId="{357454E0-A88B-4826-8D1E-A1FABA9D942D}" srcOrd="0" destOrd="0" parTransId="{6210A83F-55D2-4C29-88DC-590A7435D3EE}" sibTransId="{9DF3FAAD-5691-429E-81C3-D935C47F9966}"/>
    <dgm:cxn modelId="{400327AC-CD7B-4275-AED7-013CB03DF21F}" srcId="{357454E0-A88B-4826-8D1E-A1FABA9D942D}" destId="{CC5A39DB-97FB-4F7E-B40F-E454F38B487B}" srcOrd="1" destOrd="0" parTransId="{CE713350-24ED-47CF-8A79-C36236A61D06}" sibTransId="{3D44129F-E215-4ED5-9A05-3EF617C48DDD}"/>
    <dgm:cxn modelId="{797523B3-635B-1F44-8A99-49DDAEE2A571}" type="presOf" srcId="{357454E0-A88B-4826-8D1E-A1FABA9D942D}" destId="{7EECAFB9-65C6-144F-9108-101CE9598621}" srcOrd="0" destOrd="0" presId="urn:microsoft.com/office/officeart/2005/8/layout/vList2"/>
    <dgm:cxn modelId="{C69D8BE6-454B-8D41-8C01-5454DF566D4D}" type="presOf" srcId="{089867C1-894A-4D87-82EA-59C47EB0917B}" destId="{C452E350-5A76-184B-A661-750125CDFF0B}" srcOrd="0" destOrd="2" presId="urn:microsoft.com/office/officeart/2005/8/layout/vList2"/>
    <dgm:cxn modelId="{4F605D6B-BC48-AB48-B387-E21C1122150F}" type="presParOf" srcId="{CB84A2A6-0609-B548-BD51-3F3B9B04362A}" destId="{7EECAFB9-65C6-144F-9108-101CE9598621}" srcOrd="0" destOrd="0" presId="urn:microsoft.com/office/officeart/2005/8/layout/vList2"/>
    <dgm:cxn modelId="{84DC1B7D-2780-9341-BBA2-EBB2B38AE4A5}" type="presParOf" srcId="{CB84A2A6-0609-B548-BD51-3F3B9B04362A}" destId="{C452E350-5A76-184B-A661-750125CDFF0B}" srcOrd="1" destOrd="0" presId="urn:microsoft.com/office/officeart/2005/8/layout/vList2"/>
    <dgm:cxn modelId="{D57FF038-96E1-DB47-8E10-FBD32BE1ABED}" type="presParOf" srcId="{CB84A2A6-0609-B548-BD51-3F3B9B04362A}" destId="{54BE0259-11E6-E74B-859B-A3A8274D358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DBB65-EF69-476D-8844-F589051BC8D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C24AFF3-F1A5-4EEF-819F-EC6F6A090918}">
      <dgm:prSet/>
      <dgm:spPr/>
      <dgm:t>
        <a:bodyPr/>
        <a:lstStyle/>
        <a:p>
          <a:r>
            <a:rPr lang="en-US"/>
            <a:t>Term Pregnancy </a:t>
          </a:r>
          <a:r>
            <a:rPr lang="en-US" baseline="30000"/>
            <a:t>[6,7]</a:t>
          </a:r>
          <a:endParaRPr lang="en-US"/>
        </a:p>
      </dgm:t>
    </dgm:pt>
    <dgm:pt modelId="{B599A7E7-C6DD-4A51-AB9D-CB751ECCAB8C}" type="parTrans" cxnId="{A9C058B9-B9B1-47B1-8B6B-E4B051C6DCC0}">
      <dgm:prSet/>
      <dgm:spPr/>
      <dgm:t>
        <a:bodyPr/>
        <a:lstStyle/>
        <a:p>
          <a:endParaRPr lang="en-US"/>
        </a:p>
      </dgm:t>
    </dgm:pt>
    <dgm:pt modelId="{A78AC945-C831-4FB7-95D8-AFEF28CF1AE7}" type="sibTrans" cxnId="{A9C058B9-B9B1-47B1-8B6B-E4B051C6DCC0}">
      <dgm:prSet/>
      <dgm:spPr/>
      <dgm:t>
        <a:bodyPr/>
        <a:lstStyle/>
        <a:p>
          <a:endParaRPr lang="en-US"/>
        </a:p>
      </dgm:t>
    </dgm:pt>
    <dgm:pt modelId="{C096E699-F5D5-43DA-95D4-F890DCC26C0C}">
      <dgm:prSet/>
      <dgm:spPr/>
      <dgm:t>
        <a:bodyPr/>
        <a:lstStyle/>
        <a:p>
          <a:r>
            <a:rPr lang="en-US"/>
            <a:t>Early term: 37 weeks through 38 6/7 weeks</a:t>
          </a:r>
        </a:p>
      </dgm:t>
    </dgm:pt>
    <dgm:pt modelId="{294F3BDE-CDF8-4884-B672-DA097DA99EF7}" type="parTrans" cxnId="{CAD8D5F4-AE42-414F-8125-AD344571FC4B}">
      <dgm:prSet/>
      <dgm:spPr/>
      <dgm:t>
        <a:bodyPr/>
        <a:lstStyle/>
        <a:p>
          <a:endParaRPr lang="en-US"/>
        </a:p>
      </dgm:t>
    </dgm:pt>
    <dgm:pt modelId="{4804AD9F-95FE-4B13-A178-D71374C3C839}" type="sibTrans" cxnId="{CAD8D5F4-AE42-414F-8125-AD344571FC4B}">
      <dgm:prSet/>
      <dgm:spPr/>
      <dgm:t>
        <a:bodyPr/>
        <a:lstStyle/>
        <a:p>
          <a:endParaRPr lang="en-US"/>
        </a:p>
      </dgm:t>
    </dgm:pt>
    <dgm:pt modelId="{B7660037-A2CC-45AD-AFA2-5F1E2EC650D3}">
      <dgm:prSet/>
      <dgm:spPr/>
      <dgm:t>
        <a:bodyPr/>
        <a:lstStyle/>
        <a:p>
          <a:r>
            <a:rPr lang="en-US"/>
            <a:t>Full term: 39 weeks through 40 6/7 weeks</a:t>
          </a:r>
        </a:p>
      </dgm:t>
    </dgm:pt>
    <dgm:pt modelId="{334566F7-7D19-44EC-9A92-41961BAC3E46}" type="parTrans" cxnId="{9F770F8D-43C7-474A-A9EB-68CF973A5167}">
      <dgm:prSet/>
      <dgm:spPr/>
      <dgm:t>
        <a:bodyPr/>
        <a:lstStyle/>
        <a:p>
          <a:endParaRPr lang="en-US"/>
        </a:p>
      </dgm:t>
    </dgm:pt>
    <dgm:pt modelId="{AB97FC01-744A-4ABA-9C39-DE9CF9050653}" type="sibTrans" cxnId="{9F770F8D-43C7-474A-A9EB-68CF973A5167}">
      <dgm:prSet/>
      <dgm:spPr/>
      <dgm:t>
        <a:bodyPr/>
        <a:lstStyle/>
        <a:p>
          <a:endParaRPr lang="en-US"/>
        </a:p>
      </dgm:t>
    </dgm:pt>
    <dgm:pt modelId="{93AB9A2E-CFD9-464D-9F34-1979BFEE4416}">
      <dgm:prSet/>
      <dgm:spPr/>
      <dgm:t>
        <a:bodyPr/>
        <a:lstStyle/>
        <a:p>
          <a:r>
            <a:rPr lang="en-US"/>
            <a:t>Late term: 41 weeks through 41 6/7 weeks </a:t>
          </a:r>
        </a:p>
      </dgm:t>
    </dgm:pt>
    <dgm:pt modelId="{EC9151E3-0A38-4A61-934C-45D008C9433D}" type="parTrans" cxnId="{CC262DE7-AC3F-4B91-95B3-AF20CBC2F879}">
      <dgm:prSet/>
      <dgm:spPr/>
      <dgm:t>
        <a:bodyPr/>
        <a:lstStyle/>
        <a:p>
          <a:endParaRPr lang="en-US"/>
        </a:p>
      </dgm:t>
    </dgm:pt>
    <dgm:pt modelId="{44F15782-F783-4A00-80F0-503E59ABFC5E}" type="sibTrans" cxnId="{CC262DE7-AC3F-4B91-95B3-AF20CBC2F879}">
      <dgm:prSet/>
      <dgm:spPr/>
      <dgm:t>
        <a:bodyPr/>
        <a:lstStyle/>
        <a:p>
          <a:endParaRPr lang="en-US"/>
        </a:p>
      </dgm:t>
    </dgm:pt>
    <dgm:pt modelId="{EF6B42C4-72A2-4C8C-9AEB-853713D7D871}">
      <dgm:prSet/>
      <dgm:spPr/>
      <dgm:t>
        <a:bodyPr/>
        <a:lstStyle/>
        <a:p>
          <a:r>
            <a:rPr lang="en-US"/>
            <a:t>Post term: 42 weeks and beyond</a:t>
          </a:r>
        </a:p>
      </dgm:t>
    </dgm:pt>
    <dgm:pt modelId="{CD8B9358-2DD2-451D-991D-E5E3BBD67626}" type="parTrans" cxnId="{AB5AE797-A4B1-47A2-99EF-31433666D604}">
      <dgm:prSet/>
      <dgm:spPr/>
      <dgm:t>
        <a:bodyPr/>
        <a:lstStyle/>
        <a:p>
          <a:endParaRPr lang="en-US"/>
        </a:p>
      </dgm:t>
    </dgm:pt>
    <dgm:pt modelId="{8DC76AC7-8095-44B8-9EFD-8089A24FEFE0}" type="sibTrans" cxnId="{AB5AE797-A4B1-47A2-99EF-31433666D604}">
      <dgm:prSet/>
      <dgm:spPr/>
      <dgm:t>
        <a:bodyPr/>
        <a:lstStyle/>
        <a:p>
          <a:endParaRPr lang="en-US"/>
        </a:p>
      </dgm:t>
    </dgm:pt>
    <dgm:pt modelId="{438CE044-F343-4CB7-BBCC-7EEED1391E2A}">
      <dgm:prSet/>
      <dgm:spPr/>
      <dgm:t>
        <a:bodyPr/>
        <a:lstStyle/>
        <a:p>
          <a:r>
            <a:rPr lang="en-US"/>
            <a:t>EDD (Estimated Date of Delivery) </a:t>
          </a:r>
        </a:p>
      </dgm:t>
    </dgm:pt>
    <dgm:pt modelId="{47B1E197-F151-41EF-B65F-A0430F2268A0}" type="parTrans" cxnId="{27B0C654-99E0-4DE1-AF57-20A65F5D9C70}">
      <dgm:prSet/>
      <dgm:spPr/>
      <dgm:t>
        <a:bodyPr/>
        <a:lstStyle/>
        <a:p>
          <a:endParaRPr lang="en-US"/>
        </a:p>
      </dgm:t>
    </dgm:pt>
    <dgm:pt modelId="{3289CFB4-0699-4175-9006-21E420D739D9}" type="sibTrans" cxnId="{27B0C654-99E0-4DE1-AF57-20A65F5D9C70}">
      <dgm:prSet/>
      <dgm:spPr/>
      <dgm:t>
        <a:bodyPr/>
        <a:lstStyle/>
        <a:p>
          <a:endParaRPr lang="en-US"/>
        </a:p>
      </dgm:t>
    </dgm:pt>
    <dgm:pt modelId="{208CFA9B-CB78-4346-BC3D-52E07B6B545F}">
      <dgm:prSet/>
      <dgm:spPr/>
      <dgm:t>
        <a:bodyPr/>
        <a:lstStyle/>
        <a:p>
          <a:r>
            <a:rPr lang="en-US"/>
            <a:t>sometimes also called EDC (Estimated Date of Confinement) </a:t>
          </a:r>
        </a:p>
      </dgm:t>
    </dgm:pt>
    <dgm:pt modelId="{650A1784-9268-41B5-AF77-99F201270299}" type="parTrans" cxnId="{55FA91E0-AE85-4A25-B199-598CBB50FD10}">
      <dgm:prSet/>
      <dgm:spPr/>
      <dgm:t>
        <a:bodyPr/>
        <a:lstStyle/>
        <a:p>
          <a:endParaRPr lang="en-US"/>
        </a:p>
      </dgm:t>
    </dgm:pt>
    <dgm:pt modelId="{8BA391F9-B900-4180-B812-A98EAD4E04D3}" type="sibTrans" cxnId="{55FA91E0-AE85-4A25-B199-598CBB50FD10}">
      <dgm:prSet/>
      <dgm:spPr/>
      <dgm:t>
        <a:bodyPr/>
        <a:lstStyle/>
        <a:p>
          <a:endParaRPr lang="en-US"/>
        </a:p>
      </dgm:t>
    </dgm:pt>
    <dgm:pt modelId="{EA25A97F-961E-BE47-AB02-1F5B9DD2778B}" type="pres">
      <dgm:prSet presAssocID="{2AFDBB65-EF69-476D-8844-F589051BC8DD}" presName="linear" presStyleCnt="0">
        <dgm:presLayoutVars>
          <dgm:animLvl val="lvl"/>
          <dgm:resizeHandles val="exact"/>
        </dgm:presLayoutVars>
      </dgm:prSet>
      <dgm:spPr/>
    </dgm:pt>
    <dgm:pt modelId="{6DD9DB08-47C4-0644-9FAB-03F8A8855C6B}" type="pres">
      <dgm:prSet presAssocID="{9C24AFF3-F1A5-4EEF-819F-EC6F6A090918}" presName="parentText" presStyleLbl="node1" presStyleIdx="0" presStyleCnt="2">
        <dgm:presLayoutVars>
          <dgm:chMax val="0"/>
          <dgm:bulletEnabled val="1"/>
        </dgm:presLayoutVars>
      </dgm:prSet>
      <dgm:spPr/>
    </dgm:pt>
    <dgm:pt modelId="{DB155B58-37D7-0744-90A3-B204BC5EBFFB}" type="pres">
      <dgm:prSet presAssocID="{9C24AFF3-F1A5-4EEF-819F-EC6F6A090918}" presName="childText" presStyleLbl="revTx" presStyleIdx="0" presStyleCnt="2">
        <dgm:presLayoutVars>
          <dgm:bulletEnabled val="1"/>
        </dgm:presLayoutVars>
      </dgm:prSet>
      <dgm:spPr/>
    </dgm:pt>
    <dgm:pt modelId="{C5801502-A2E3-F44E-894A-907CB66D4D8A}" type="pres">
      <dgm:prSet presAssocID="{438CE044-F343-4CB7-BBCC-7EEED1391E2A}" presName="parentText" presStyleLbl="node1" presStyleIdx="1" presStyleCnt="2">
        <dgm:presLayoutVars>
          <dgm:chMax val="0"/>
          <dgm:bulletEnabled val="1"/>
        </dgm:presLayoutVars>
      </dgm:prSet>
      <dgm:spPr/>
    </dgm:pt>
    <dgm:pt modelId="{1B953705-F195-8846-96C1-8F88B7BEFE19}" type="pres">
      <dgm:prSet presAssocID="{438CE044-F343-4CB7-BBCC-7EEED1391E2A}" presName="childText" presStyleLbl="revTx" presStyleIdx="1" presStyleCnt="2">
        <dgm:presLayoutVars>
          <dgm:bulletEnabled val="1"/>
        </dgm:presLayoutVars>
      </dgm:prSet>
      <dgm:spPr/>
    </dgm:pt>
  </dgm:ptLst>
  <dgm:cxnLst>
    <dgm:cxn modelId="{C6F17B0A-4EC5-0041-98F1-DA635991F23D}" type="presOf" srcId="{208CFA9B-CB78-4346-BC3D-52E07B6B545F}" destId="{1B953705-F195-8846-96C1-8F88B7BEFE19}" srcOrd="0" destOrd="0" presId="urn:microsoft.com/office/officeart/2005/8/layout/vList2"/>
    <dgm:cxn modelId="{D993E147-9239-B945-910E-C73559A7177F}" type="presOf" srcId="{B7660037-A2CC-45AD-AFA2-5F1E2EC650D3}" destId="{DB155B58-37D7-0744-90A3-B204BC5EBFFB}" srcOrd="0" destOrd="1" presId="urn:microsoft.com/office/officeart/2005/8/layout/vList2"/>
    <dgm:cxn modelId="{78A1C84E-98E1-2440-970B-3294BF9FD3EF}" type="presOf" srcId="{9C24AFF3-F1A5-4EEF-819F-EC6F6A090918}" destId="{6DD9DB08-47C4-0644-9FAB-03F8A8855C6B}" srcOrd="0" destOrd="0" presId="urn:microsoft.com/office/officeart/2005/8/layout/vList2"/>
    <dgm:cxn modelId="{27B0C654-99E0-4DE1-AF57-20A65F5D9C70}" srcId="{2AFDBB65-EF69-476D-8844-F589051BC8DD}" destId="{438CE044-F343-4CB7-BBCC-7EEED1391E2A}" srcOrd="1" destOrd="0" parTransId="{47B1E197-F151-41EF-B65F-A0430F2268A0}" sibTransId="{3289CFB4-0699-4175-9006-21E420D739D9}"/>
    <dgm:cxn modelId="{583D3E79-05E5-8A4E-92C5-F6117D20228D}" type="presOf" srcId="{438CE044-F343-4CB7-BBCC-7EEED1391E2A}" destId="{C5801502-A2E3-F44E-894A-907CB66D4D8A}" srcOrd="0" destOrd="0" presId="urn:microsoft.com/office/officeart/2005/8/layout/vList2"/>
    <dgm:cxn modelId="{9F770F8D-43C7-474A-A9EB-68CF973A5167}" srcId="{9C24AFF3-F1A5-4EEF-819F-EC6F6A090918}" destId="{B7660037-A2CC-45AD-AFA2-5F1E2EC650D3}" srcOrd="1" destOrd="0" parTransId="{334566F7-7D19-44EC-9A92-41961BAC3E46}" sibTransId="{AB97FC01-744A-4ABA-9C39-DE9CF9050653}"/>
    <dgm:cxn modelId="{E36B908E-DD82-344B-A16C-9492A126AD9D}" type="presOf" srcId="{EF6B42C4-72A2-4C8C-9AEB-853713D7D871}" destId="{DB155B58-37D7-0744-90A3-B204BC5EBFFB}" srcOrd="0" destOrd="3" presId="urn:microsoft.com/office/officeart/2005/8/layout/vList2"/>
    <dgm:cxn modelId="{AB5AE797-A4B1-47A2-99EF-31433666D604}" srcId="{9C24AFF3-F1A5-4EEF-819F-EC6F6A090918}" destId="{EF6B42C4-72A2-4C8C-9AEB-853713D7D871}" srcOrd="3" destOrd="0" parTransId="{CD8B9358-2DD2-451D-991D-E5E3BBD67626}" sibTransId="{8DC76AC7-8095-44B8-9EFD-8089A24FEFE0}"/>
    <dgm:cxn modelId="{E7D35FA3-68E3-4D4B-A20E-CBDFD44726FA}" type="presOf" srcId="{2AFDBB65-EF69-476D-8844-F589051BC8DD}" destId="{EA25A97F-961E-BE47-AB02-1F5B9DD2778B}" srcOrd="0" destOrd="0" presId="urn:microsoft.com/office/officeart/2005/8/layout/vList2"/>
    <dgm:cxn modelId="{0152B2AF-C22F-C340-AD7D-5F6D8D7FAE27}" type="presOf" srcId="{93AB9A2E-CFD9-464D-9F34-1979BFEE4416}" destId="{DB155B58-37D7-0744-90A3-B204BC5EBFFB}" srcOrd="0" destOrd="2" presId="urn:microsoft.com/office/officeart/2005/8/layout/vList2"/>
    <dgm:cxn modelId="{A9C058B9-B9B1-47B1-8B6B-E4B051C6DCC0}" srcId="{2AFDBB65-EF69-476D-8844-F589051BC8DD}" destId="{9C24AFF3-F1A5-4EEF-819F-EC6F6A090918}" srcOrd="0" destOrd="0" parTransId="{B599A7E7-C6DD-4A51-AB9D-CB751ECCAB8C}" sibTransId="{A78AC945-C831-4FB7-95D8-AFEF28CF1AE7}"/>
    <dgm:cxn modelId="{55FA91E0-AE85-4A25-B199-598CBB50FD10}" srcId="{438CE044-F343-4CB7-BBCC-7EEED1391E2A}" destId="{208CFA9B-CB78-4346-BC3D-52E07B6B545F}" srcOrd="0" destOrd="0" parTransId="{650A1784-9268-41B5-AF77-99F201270299}" sibTransId="{8BA391F9-B900-4180-B812-A98EAD4E04D3}"/>
    <dgm:cxn modelId="{CC262DE7-AC3F-4B91-95B3-AF20CBC2F879}" srcId="{9C24AFF3-F1A5-4EEF-819F-EC6F6A090918}" destId="{93AB9A2E-CFD9-464D-9F34-1979BFEE4416}" srcOrd="2" destOrd="0" parTransId="{EC9151E3-0A38-4A61-934C-45D008C9433D}" sibTransId="{44F15782-F783-4A00-80F0-503E59ABFC5E}"/>
    <dgm:cxn modelId="{8CACE5EC-C135-9448-8CAF-7490716D58A6}" type="presOf" srcId="{C096E699-F5D5-43DA-95D4-F890DCC26C0C}" destId="{DB155B58-37D7-0744-90A3-B204BC5EBFFB}" srcOrd="0" destOrd="0" presId="urn:microsoft.com/office/officeart/2005/8/layout/vList2"/>
    <dgm:cxn modelId="{CAD8D5F4-AE42-414F-8125-AD344571FC4B}" srcId="{9C24AFF3-F1A5-4EEF-819F-EC6F6A090918}" destId="{C096E699-F5D5-43DA-95D4-F890DCC26C0C}" srcOrd="0" destOrd="0" parTransId="{294F3BDE-CDF8-4884-B672-DA097DA99EF7}" sibTransId="{4804AD9F-95FE-4B13-A178-D71374C3C839}"/>
    <dgm:cxn modelId="{20A5EA81-33E9-AE4F-96C9-935122BD23DC}" type="presParOf" srcId="{EA25A97F-961E-BE47-AB02-1F5B9DD2778B}" destId="{6DD9DB08-47C4-0644-9FAB-03F8A8855C6B}" srcOrd="0" destOrd="0" presId="urn:microsoft.com/office/officeart/2005/8/layout/vList2"/>
    <dgm:cxn modelId="{E5724B07-9336-CA4B-8242-5D19ED13F6FB}" type="presParOf" srcId="{EA25A97F-961E-BE47-AB02-1F5B9DD2778B}" destId="{DB155B58-37D7-0744-90A3-B204BC5EBFFB}" srcOrd="1" destOrd="0" presId="urn:microsoft.com/office/officeart/2005/8/layout/vList2"/>
    <dgm:cxn modelId="{BBAF4EF0-5F73-704E-ACC8-96F4D8510497}" type="presParOf" srcId="{EA25A97F-961E-BE47-AB02-1F5B9DD2778B}" destId="{C5801502-A2E3-F44E-894A-907CB66D4D8A}" srcOrd="2" destOrd="0" presId="urn:microsoft.com/office/officeart/2005/8/layout/vList2"/>
    <dgm:cxn modelId="{1F33652F-DE72-E84F-BC84-FB98F4B1F55B}" type="presParOf" srcId="{EA25A97F-961E-BE47-AB02-1F5B9DD2778B}" destId="{1B953705-F195-8846-96C1-8F88B7BEFE1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A3E01-50F3-4113-8C18-3A154403398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F16387B-877D-4DF5-8282-5B2D9547EC04}">
      <dgm:prSet custT="1"/>
      <dgm:spPr/>
      <dgm:t>
        <a:bodyPr/>
        <a:lstStyle/>
        <a:p>
          <a:r>
            <a:rPr lang="en-US" sz="2800"/>
            <a:t>Gravidity</a:t>
          </a:r>
        </a:p>
      </dgm:t>
    </dgm:pt>
    <dgm:pt modelId="{61CD894C-3136-4B1A-A0CF-29BDDCD0A814}" type="parTrans" cxnId="{49E7F206-CFCF-48A1-BAC0-A17D20D89F84}">
      <dgm:prSet/>
      <dgm:spPr/>
      <dgm:t>
        <a:bodyPr/>
        <a:lstStyle/>
        <a:p>
          <a:endParaRPr lang="en-US"/>
        </a:p>
      </dgm:t>
    </dgm:pt>
    <dgm:pt modelId="{B7BE6303-9E37-477D-876B-56755CB9369F}" type="sibTrans" cxnId="{49E7F206-CFCF-48A1-BAC0-A17D20D89F84}">
      <dgm:prSet/>
      <dgm:spPr/>
      <dgm:t>
        <a:bodyPr/>
        <a:lstStyle/>
        <a:p>
          <a:endParaRPr lang="en-US"/>
        </a:p>
      </dgm:t>
    </dgm:pt>
    <dgm:pt modelId="{5D8BF167-A509-4779-8ED4-8A6210A9AD9A}">
      <dgm:prSet/>
      <dgm:spPr/>
      <dgm:t>
        <a:bodyPr/>
        <a:lstStyle/>
        <a:p>
          <a:r>
            <a:rPr lang="en-US"/>
            <a:t>Pregnancy, no matter what the outcome</a:t>
          </a:r>
        </a:p>
      </dgm:t>
    </dgm:pt>
    <dgm:pt modelId="{BA358128-EE0C-4E0F-9C47-F03FBC4B8A7E}" type="parTrans" cxnId="{DD64B139-558A-455C-B476-E6E8D4CC2906}">
      <dgm:prSet/>
      <dgm:spPr/>
      <dgm:t>
        <a:bodyPr/>
        <a:lstStyle/>
        <a:p>
          <a:endParaRPr lang="en-US"/>
        </a:p>
      </dgm:t>
    </dgm:pt>
    <dgm:pt modelId="{3CF43414-B2F2-4B39-BF9B-69560C6C4B11}" type="sibTrans" cxnId="{DD64B139-558A-455C-B476-E6E8D4CC2906}">
      <dgm:prSet/>
      <dgm:spPr/>
      <dgm:t>
        <a:bodyPr/>
        <a:lstStyle/>
        <a:p>
          <a:endParaRPr lang="en-US"/>
        </a:p>
      </dgm:t>
    </dgm:pt>
    <dgm:pt modelId="{E83B6CDB-1595-4C3C-B913-E9DA2CE57515}">
      <dgm:prSet custT="1"/>
      <dgm:spPr/>
      <dgm:t>
        <a:bodyPr/>
        <a:lstStyle/>
        <a:p>
          <a:r>
            <a:rPr lang="en-US" sz="2800"/>
            <a:t>Parity</a:t>
          </a:r>
        </a:p>
      </dgm:t>
    </dgm:pt>
    <dgm:pt modelId="{497014CF-342B-4969-B964-9A808168BD73}" type="parTrans" cxnId="{98230EA5-43AC-4118-9BFE-64E3D4EEF66C}">
      <dgm:prSet/>
      <dgm:spPr/>
      <dgm:t>
        <a:bodyPr/>
        <a:lstStyle/>
        <a:p>
          <a:endParaRPr lang="en-US"/>
        </a:p>
      </dgm:t>
    </dgm:pt>
    <dgm:pt modelId="{3299C54B-1282-41FE-ADC3-1449B69BA983}" type="sibTrans" cxnId="{98230EA5-43AC-4118-9BFE-64E3D4EEF66C}">
      <dgm:prSet/>
      <dgm:spPr/>
      <dgm:t>
        <a:bodyPr/>
        <a:lstStyle/>
        <a:p>
          <a:endParaRPr lang="en-US"/>
        </a:p>
      </dgm:t>
    </dgm:pt>
    <dgm:pt modelId="{D50762CF-1C24-4D3F-961F-6675B838D948}">
      <dgm:prSet/>
      <dgm:spPr/>
      <dgm:t>
        <a:bodyPr/>
        <a:lstStyle/>
        <a:p>
          <a:r>
            <a:rPr lang="en-US"/>
            <a:t>Birth of infant </a:t>
          </a:r>
          <a:r>
            <a:rPr lang="en-US" u="sng"/>
            <a:t>&gt;</a:t>
          </a:r>
          <a:r>
            <a:rPr lang="en-US"/>
            <a:t> 500 gm. or </a:t>
          </a:r>
          <a:r>
            <a:rPr lang="en-US" u="sng"/>
            <a:t>&gt;</a:t>
          </a:r>
          <a:r>
            <a:rPr lang="en-US"/>
            <a:t>20 weeks</a:t>
          </a:r>
        </a:p>
      </dgm:t>
    </dgm:pt>
    <dgm:pt modelId="{88A9F1C6-3EF5-4237-B727-65D44346AEE5}" type="parTrans" cxnId="{3D8D5412-DC46-4AFA-B9D1-9923B341AC41}">
      <dgm:prSet/>
      <dgm:spPr/>
      <dgm:t>
        <a:bodyPr/>
        <a:lstStyle/>
        <a:p>
          <a:endParaRPr lang="en-US"/>
        </a:p>
      </dgm:t>
    </dgm:pt>
    <dgm:pt modelId="{6866B394-309B-46EF-A8C7-14DDFB908195}" type="sibTrans" cxnId="{3D8D5412-DC46-4AFA-B9D1-9923B341AC41}">
      <dgm:prSet/>
      <dgm:spPr/>
      <dgm:t>
        <a:bodyPr/>
        <a:lstStyle/>
        <a:p>
          <a:endParaRPr lang="en-US"/>
        </a:p>
      </dgm:t>
    </dgm:pt>
    <dgm:pt modelId="{F5E9F60C-720B-4182-9736-E26FDE577F84}">
      <dgm:prSet/>
      <dgm:spPr/>
      <dgm:t>
        <a:bodyPr/>
        <a:lstStyle/>
        <a:p>
          <a:r>
            <a:rPr lang="en-US"/>
            <a:t>Does not refer to number of infants born</a:t>
          </a:r>
        </a:p>
      </dgm:t>
    </dgm:pt>
    <dgm:pt modelId="{17088471-22B6-496D-A892-E1253EA75249}" type="parTrans" cxnId="{2C80DA38-81DE-489B-AAB6-CAA8A12B4FC0}">
      <dgm:prSet/>
      <dgm:spPr/>
      <dgm:t>
        <a:bodyPr/>
        <a:lstStyle/>
        <a:p>
          <a:endParaRPr lang="en-US"/>
        </a:p>
      </dgm:t>
    </dgm:pt>
    <dgm:pt modelId="{D2553629-74B2-423C-B0D7-4BF8677896FE}" type="sibTrans" cxnId="{2C80DA38-81DE-489B-AAB6-CAA8A12B4FC0}">
      <dgm:prSet/>
      <dgm:spPr/>
      <dgm:t>
        <a:bodyPr/>
        <a:lstStyle/>
        <a:p>
          <a:endParaRPr lang="en-US"/>
        </a:p>
      </dgm:t>
    </dgm:pt>
    <dgm:pt modelId="{BFA19546-9896-4C1F-A732-A4849A79DD14}">
      <dgm:prSet custT="1"/>
      <dgm:spPr/>
      <dgm:t>
        <a:bodyPr/>
        <a:lstStyle/>
        <a:p>
          <a:r>
            <a:rPr lang="en-US" sz="2800"/>
            <a:t>Adding prefixes</a:t>
          </a:r>
        </a:p>
      </dgm:t>
    </dgm:pt>
    <dgm:pt modelId="{8B2082C1-EA10-46EE-90FC-4FDA5304943B}" type="parTrans" cxnId="{A5646D9D-A471-4B1D-90F8-26CF02FC074E}">
      <dgm:prSet/>
      <dgm:spPr/>
      <dgm:t>
        <a:bodyPr/>
        <a:lstStyle/>
        <a:p>
          <a:endParaRPr lang="en-US"/>
        </a:p>
      </dgm:t>
    </dgm:pt>
    <dgm:pt modelId="{CA6063B4-CAA9-4061-939C-FA1D4700C16C}" type="sibTrans" cxnId="{A5646D9D-A471-4B1D-90F8-26CF02FC074E}">
      <dgm:prSet/>
      <dgm:spPr/>
      <dgm:t>
        <a:bodyPr/>
        <a:lstStyle/>
        <a:p>
          <a:endParaRPr lang="en-US"/>
        </a:p>
      </dgm:t>
    </dgm:pt>
    <dgm:pt modelId="{EABF19BC-611C-40BF-9D9C-6E0724230192}">
      <dgm:prSet/>
      <dgm:spPr/>
      <dgm:t>
        <a:bodyPr/>
        <a:lstStyle/>
        <a:p>
          <a:r>
            <a:rPr lang="en-US"/>
            <a:t>Nulla means zero as in nulliparous (no births)</a:t>
          </a:r>
        </a:p>
      </dgm:t>
    </dgm:pt>
    <dgm:pt modelId="{6218E200-634F-4BA9-BD1A-F7F53CE27AAA}" type="parTrans" cxnId="{869365D1-534E-4A2C-8EC1-D2E4DB16A37C}">
      <dgm:prSet/>
      <dgm:spPr/>
      <dgm:t>
        <a:bodyPr/>
        <a:lstStyle/>
        <a:p>
          <a:endParaRPr lang="en-US"/>
        </a:p>
      </dgm:t>
    </dgm:pt>
    <dgm:pt modelId="{60EA44EF-D42C-41F7-8B01-895FCC22DE15}" type="sibTrans" cxnId="{869365D1-534E-4A2C-8EC1-D2E4DB16A37C}">
      <dgm:prSet/>
      <dgm:spPr/>
      <dgm:t>
        <a:bodyPr/>
        <a:lstStyle/>
        <a:p>
          <a:endParaRPr lang="en-US"/>
        </a:p>
      </dgm:t>
    </dgm:pt>
    <dgm:pt modelId="{AAEE9311-BFC9-448C-94B0-B839277A1196}">
      <dgm:prSet/>
      <dgm:spPr/>
      <dgm:t>
        <a:bodyPr/>
        <a:lstStyle/>
        <a:p>
          <a:r>
            <a:rPr lang="en-US"/>
            <a:t>Primi means first as in primigravida (first pregnancy) or primipara (first baby) </a:t>
          </a:r>
        </a:p>
      </dgm:t>
    </dgm:pt>
    <dgm:pt modelId="{30EEA2D7-7F9F-4CD0-BEEF-8148B3778373}" type="parTrans" cxnId="{DE2E93A4-28AE-4972-BC67-4BFBE024B724}">
      <dgm:prSet/>
      <dgm:spPr/>
      <dgm:t>
        <a:bodyPr/>
        <a:lstStyle/>
        <a:p>
          <a:endParaRPr lang="en-US"/>
        </a:p>
      </dgm:t>
    </dgm:pt>
    <dgm:pt modelId="{C220313D-11D7-4D68-B9DF-042F6D5EF6A8}" type="sibTrans" cxnId="{DE2E93A4-28AE-4972-BC67-4BFBE024B724}">
      <dgm:prSet/>
      <dgm:spPr/>
      <dgm:t>
        <a:bodyPr/>
        <a:lstStyle/>
        <a:p>
          <a:endParaRPr lang="en-US"/>
        </a:p>
      </dgm:t>
    </dgm:pt>
    <dgm:pt modelId="{8CAB1C2D-0D7C-4D37-A968-9D781FB9F080}">
      <dgm:prSet/>
      <dgm:spPr/>
      <dgm:t>
        <a:bodyPr/>
        <a:lstStyle/>
        <a:p>
          <a:r>
            <a:rPr lang="en-US"/>
            <a:t>Multi means more than one as in multiparous (&gt;1 birth)</a:t>
          </a:r>
        </a:p>
      </dgm:t>
    </dgm:pt>
    <dgm:pt modelId="{13A8970D-CEB4-44DF-A2D1-0E553EBA7A27}" type="parTrans" cxnId="{F6015289-039B-4064-8216-FB7801D4FBF8}">
      <dgm:prSet/>
      <dgm:spPr/>
      <dgm:t>
        <a:bodyPr/>
        <a:lstStyle/>
        <a:p>
          <a:endParaRPr lang="en-US"/>
        </a:p>
      </dgm:t>
    </dgm:pt>
    <dgm:pt modelId="{036E977C-1261-4EC9-A355-4660111C8F2D}" type="sibTrans" cxnId="{F6015289-039B-4064-8216-FB7801D4FBF8}">
      <dgm:prSet/>
      <dgm:spPr/>
      <dgm:t>
        <a:bodyPr/>
        <a:lstStyle/>
        <a:p>
          <a:endParaRPr lang="en-US"/>
        </a:p>
      </dgm:t>
    </dgm:pt>
    <dgm:pt modelId="{A84A0D6A-2B07-BA4D-ABCA-74021961CCBB}" type="pres">
      <dgm:prSet presAssocID="{9E6A3E01-50F3-4113-8C18-3A1544033980}" presName="linear" presStyleCnt="0">
        <dgm:presLayoutVars>
          <dgm:animLvl val="lvl"/>
          <dgm:resizeHandles val="exact"/>
        </dgm:presLayoutVars>
      </dgm:prSet>
      <dgm:spPr/>
    </dgm:pt>
    <dgm:pt modelId="{C3A58E70-6D02-3A4C-945D-5CB51A441F10}" type="pres">
      <dgm:prSet presAssocID="{8F16387B-877D-4DF5-8282-5B2D9547EC04}" presName="parentText" presStyleLbl="node1" presStyleIdx="0" presStyleCnt="3">
        <dgm:presLayoutVars>
          <dgm:chMax val="0"/>
          <dgm:bulletEnabled val="1"/>
        </dgm:presLayoutVars>
      </dgm:prSet>
      <dgm:spPr/>
    </dgm:pt>
    <dgm:pt modelId="{8423F87D-7492-914C-81F4-4A7775927ACD}" type="pres">
      <dgm:prSet presAssocID="{8F16387B-877D-4DF5-8282-5B2D9547EC04}" presName="childText" presStyleLbl="revTx" presStyleIdx="0" presStyleCnt="3">
        <dgm:presLayoutVars>
          <dgm:bulletEnabled val="1"/>
        </dgm:presLayoutVars>
      </dgm:prSet>
      <dgm:spPr/>
    </dgm:pt>
    <dgm:pt modelId="{02C31CD5-55EB-5344-B9E5-EA1F48FF5EC5}" type="pres">
      <dgm:prSet presAssocID="{E83B6CDB-1595-4C3C-B913-E9DA2CE57515}" presName="parentText" presStyleLbl="node1" presStyleIdx="1" presStyleCnt="3">
        <dgm:presLayoutVars>
          <dgm:chMax val="0"/>
          <dgm:bulletEnabled val="1"/>
        </dgm:presLayoutVars>
      </dgm:prSet>
      <dgm:spPr/>
    </dgm:pt>
    <dgm:pt modelId="{ED9BD39D-683D-574B-98DB-5D89CF2B91FD}" type="pres">
      <dgm:prSet presAssocID="{E83B6CDB-1595-4C3C-B913-E9DA2CE57515}" presName="childText" presStyleLbl="revTx" presStyleIdx="1" presStyleCnt="3">
        <dgm:presLayoutVars>
          <dgm:bulletEnabled val="1"/>
        </dgm:presLayoutVars>
      </dgm:prSet>
      <dgm:spPr/>
    </dgm:pt>
    <dgm:pt modelId="{05775AE6-58E1-8341-983B-C8E55F007F43}" type="pres">
      <dgm:prSet presAssocID="{BFA19546-9896-4C1F-A732-A4849A79DD14}" presName="parentText" presStyleLbl="node1" presStyleIdx="2" presStyleCnt="3">
        <dgm:presLayoutVars>
          <dgm:chMax val="0"/>
          <dgm:bulletEnabled val="1"/>
        </dgm:presLayoutVars>
      </dgm:prSet>
      <dgm:spPr/>
    </dgm:pt>
    <dgm:pt modelId="{7BCABF81-C37A-2E4F-B21A-D97A134B84CF}" type="pres">
      <dgm:prSet presAssocID="{BFA19546-9896-4C1F-A732-A4849A79DD14}" presName="childText" presStyleLbl="revTx" presStyleIdx="2" presStyleCnt="3">
        <dgm:presLayoutVars>
          <dgm:bulletEnabled val="1"/>
        </dgm:presLayoutVars>
      </dgm:prSet>
      <dgm:spPr/>
    </dgm:pt>
  </dgm:ptLst>
  <dgm:cxnLst>
    <dgm:cxn modelId="{E7EEBB05-3C2D-F84E-BFAB-8A2A5453A2B4}" type="presOf" srcId="{D50762CF-1C24-4D3F-961F-6675B838D948}" destId="{ED9BD39D-683D-574B-98DB-5D89CF2B91FD}" srcOrd="0" destOrd="0" presId="urn:microsoft.com/office/officeart/2005/8/layout/vList2"/>
    <dgm:cxn modelId="{49E7F206-CFCF-48A1-BAC0-A17D20D89F84}" srcId="{9E6A3E01-50F3-4113-8C18-3A1544033980}" destId="{8F16387B-877D-4DF5-8282-5B2D9547EC04}" srcOrd="0" destOrd="0" parTransId="{61CD894C-3136-4B1A-A0CF-29BDDCD0A814}" sibTransId="{B7BE6303-9E37-477D-876B-56755CB9369F}"/>
    <dgm:cxn modelId="{3D8D5412-DC46-4AFA-B9D1-9923B341AC41}" srcId="{E83B6CDB-1595-4C3C-B913-E9DA2CE57515}" destId="{D50762CF-1C24-4D3F-961F-6675B838D948}" srcOrd="0" destOrd="0" parTransId="{88A9F1C6-3EF5-4237-B727-65D44346AEE5}" sibTransId="{6866B394-309B-46EF-A8C7-14DDFB908195}"/>
    <dgm:cxn modelId="{4BA4B712-8A3D-6A46-9B0C-7F96A017DAC9}" type="presOf" srcId="{BFA19546-9896-4C1F-A732-A4849A79DD14}" destId="{05775AE6-58E1-8341-983B-C8E55F007F43}" srcOrd="0" destOrd="0" presId="urn:microsoft.com/office/officeart/2005/8/layout/vList2"/>
    <dgm:cxn modelId="{6F54B732-42A1-8B4E-A7EE-E83B9E70A554}" type="presOf" srcId="{9E6A3E01-50F3-4113-8C18-3A1544033980}" destId="{A84A0D6A-2B07-BA4D-ABCA-74021961CCBB}" srcOrd="0" destOrd="0" presId="urn:microsoft.com/office/officeart/2005/8/layout/vList2"/>
    <dgm:cxn modelId="{2C80DA38-81DE-489B-AAB6-CAA8A12B4FC0}" srcId="{E83B6CDB-1595-4C3C-B913-E9DA2CE57515}" destId="{F5E9F60C-720B-4182-9736-E26FDE577F84}" srcOrd="1" destOrd="0" parTransId="{17088471-22B6-496D-A892-E1253EA75249}" sibTransId="{D2553629-74B2-423C-B0D7-4BF8677896FE}"/>
    <dgm:cxn modelId="{DD64B139-558A-455C-B476-E6E8D4CC2906}" srcId="{8F16387B-877D-4DF5-8282-5B2D9547EC04}" destId="{5D8BF167-A509-4779-8ED4-8A6210A9AD9A}" srcOrd="0" destOrd="0" parTransId="{BA358128-EE0C-4E0F-9C47-F03FBC4B8A7E}" sibTransId="{3CF43414-B2F2-4B39-BF9B-69560C6C4B11}"/>
    <dgm:cxn modelId="{CFD9316C-2ADA-9B4C-AC3D-A31566249260}" type="presOf" srcId="{8CAB1C2D-0D7C-4D37-A968-9D781FB9F080}" destId="{7BCABF81-C37A-2E4F-B21A-D97A134B84CF}" srcOrd="0" destOrd="2" presId="urn:microsoft.com/office/officeart/2005/8/layout/vList2"/>
    <dgm:cxn modelId="{F763FD51-444B-534E-8102-46F7A39BF0EE}" type="presOf" srcId="{E83B6CDB-1595-4C3C-B913-E9DA2CE57515}" destId="{02C31CD5-55EB-5344-B9E5-EA1F48FF5EC5}" srcOrd="0" destOrd="0" presId="urn:microsoft.com/office/officeart/2005/8/layout/vList2"/>
    <dgm:cxn modelId="{CBB17052-A4E4-BB4C-AA39-A0DEAFDD5A06}" type="presOf" srcId="{EABF19BC-611C-40BF-9D9C-6E0724230192}" destId="{7BCABF81-C37A-2E4F-B21A-D97A134B84CF}" srcOrd="0" destOrd="0" presId="urn:microsoft.com/office/officeart/2005/8/layout/vList2"/>
    <dgm:cxn modelId="{4290667F-003D-B74B-8E7D-7922354E8431}" type="presOf" srcId="{F5E9F60C-720B-4182-9736-E26FDE577F84}" destId="{ED9BD39D-683D-574B-98DB-5D89CF2B91FD}" srcOrd="0" destOrd="1" presId="urn:microsoft.com/office/officeart/2005/8/layout/vList2"/>
    <dgm:cxn modelId="{F6015289-039B-4064-8216-FB7801D4FBF8}" srcId="{BFA19546-9896-4C1F-A732-A4849A79DD14}" destId="{8CAB1C2D-0D7C-4D37-A968-9D781FB9F080}" srcOrd="2" destOrd="0" parTransId="{13A8970D-CEB4-44DF-A2D1-0E553EBA7A27}" sibTransId="{036E977C-1261-4EC9-A355-4660111C8F2D}"/>
    <dgm:cxn modelId="{A5646D9D-A471-4B1D-90F8-26CF02FC074E}" srcId="{9E6A3E01-50F3-4113-8C18-3A1544033980}" destId="{BFA19546-9896-4C1F-A732-A4849A79DD14}" srcOrd="2" destOrd="0" parTransId="{8B2082C1-EA10-46EE-90FC-4FDA5304943B}" sibTransId="{CA6063B4-CAA9-4061-939C-FA1D4700C16C}"/>
    <dgm:cxn modelId="{DE2E93A4-28AE-4972-BC67-4BFBE024B724}" srcId="{BFA19546-9896-4C1F-A732-A4849A79DD14}" destId="{AAEE9311-BFC9-448C-94B0-B839277A1196}" srcOrd="1" destOrd="0" parTransId="{30EEA2D7-7F9F-4CD0-BEEF-8148B3778373}" sibTransId="{C220313D-11D7-4D68-B9DF-042F6D5EF6A8}"/>
    <dgm:cxn modelId="{98230EA5-43AC-4118-9BFE-64E3D4EEF66C}" srcId="{9E6A3E01-50F3-4113-8C18-3A1544033980}" destId="{E83B6CDB-1595-4C3C-B913-E9DA2CE57515}" srcOrd="1" destOrd="0" parTransId="{497014CF-342B-4969-B964-9A808168BD73}" sibTransId="{3299C54B-1282-41FE-ADC3-1449B69BA983}"/>
    <dgm:cxn modelId="{67E9DCA7-D58B-064D-89B4-466C21F3068E}" type="presOf" srcId="{AAEE9311-BFC9-448C-94B0-B839277A1196}" destId="{7BCABF81-C37A-2E4F-B21A-D97A134B84CF}" srcOrd="0" destOrd="1" presId="urn:microsoft.com/office/officeart/2005/8/layout/vList2"/>
    <dgm:cxn modelId="{036BE9B1-96D1-1443-8B58-DDB2E6BDA37A}" type="presOf" srcId="{5D8BF167-A509-4779-8ED4-8A6210A9AD9A}" destId="{8423F87D-7492-914C-81F4-4A7775927ACD}" srcOrd="0" destOrd="0" presId="urn:microsoft.com/office/officeart/2005/8/layout/vList2"/>
    <dgm:cxn modelId="{869365D1-534E-4A2C-8EC1-D2E4DB16A37C}" srcId="{BFA19546-9896-4C1F-A732-A4849A79DD14}" destId="{EABF19BC-611C-40BF-9D9C-6E0724230192}" srcOrd="0" destOrd="0" parTransId="{6218E200-634F-4BA9-BD1A-F7F53CE27AAA}" sibTransId="{60EA44EF-D42C-41F7-8B01-895FCC22DE15}"/>
    <dgm:cxn modelId="{62088CF4-6156-3345-AE18-5D388436CD50}" type="presOf" srcId="{8F16387B-877D-4DF5-8282-5B2D9547EC04}" destId="{C3A58E70-6D02-3A4C-945D-5CB51A441F10}" srcOrd="0" destOrd="0" presId="urn:microsoft.com/office/officeart/2005/8/layout/vList2"/>
    <dgm:cxn modelId="{946A6869-45B6-364B-A03E-6EA4792786EF}" type="presParOf" srcId="{A84A0D6A-2B07-BA4D-ABCA-74021961CCBB}" destId="{C3A58E70-6D02-3A4C-945D-5CB51A441F10}" srcOrd="0" destOrd="0" presId="urn:microsoft.com/office/officeart/2005/8/layout/vList2"/>
    <dgm:cxn modelId="{0A21BB67-EB2C-9140-AF98-C06FF4B81A79}" type="presParOf" srcId="{A84A0D6A-2B07-BA4D-ABCA-74021961CCBB}" destId="{8423F87D-7492-914C-81F4-4A7775927ACD}" srcOrd="1" destOrd="0" presId="urn:microsoft.com/office/officeart/2005/8/layout/vList2"/>
    <dgm:cxn modelId="{E34A7D26-C2B9-154B-887B-85F3E18DCB6A}" type="presParOf" srcId="{A84A0D6A-2B07-BA4D-ABCA-74021961CCBB}" destId="{02C31CD5-55EB-5344-B9E5-EA1F48FF5EC5}" srcOrd="2" destOrd="0" presId="urn:microsoft.com/office/officeart/2005/8/layout/vList2"/>
    <dgm:cxn modelId="{0B4721ED-B18F-7B47-92D4-9D4B16E6CC75}" type="presParOf" srcId="{A84A0D6A-2B07-BA4D-ABCA-74021961CCBB}" destId="{ED9BD39D-683D-574B-98DB-5D89CF2B91FD}" srcOrd="3" destOrd="0" presId="urn:microsoft.com/office/officeart/2005/8/layout/vList2"/>
    <dgm:cxn modelId="{278850C5-D2D1-6D42-9A51-04FB052828C6}" type="presParOf" srcId="{A84A0D6A-2B07-BA4D-ABCA-74021961CCBB}" destId="{05775AE6-58E1-8341-983B-C8E55F007F43}" srcOrd="4" destOrd="0" presId="urn:microsoft.com/office/officeart/2005/8/layout/vList2"/>
    <dgm:cxn modelId="{98C58E2D-CF4C-2843-B00B-D93ECD76AF73}" type="presParOf" srcId="{A84A0D6A-2B07-BA4D-ABCA-74021961CCBB}" destId="{7BCABF81-C37A-2E4F-B21A-D97A134B84C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01B66D-9FB1-4F66-B355-153D017AA5BE}" type="doc">
      <dgm:prSet loTypeId="urn:microsoft.com/office/officeart/2009/3/layout/HorizontalOrganizationChart" loCatId="hierarchy" qsTypeId="urn:microsoft.com/office/officeart/2005/8/quickstyle/simple1" qsCatId="simple" csTypeId="urn:microsoft.com/office/officeart/2005/8/colors/accent0_3" csCatId="mainScheme"/>
      <dgm:spPr/>
      <dgm:t>
        <a:bodyPr/>
        <a:lstStyle/>
        <a:p>
          <a:endParaRPr lang="en-US"/>
        </a:p>
      </dgm:t>
    </dgm:pt>
    <dgm:pt modelId="{8F4EDEE2-0B2C-4B22-A23E-122A0FE6F54F}">
      <dgm:prSet/>
      <dgm:spPr/>
      <dgm:t>
        <a:bodyPr/>
        <a:lstStyle/>
        <a:p>
          <a:r>
            <a:rPr lang="en-US"/>
            <a:t>Present pregnancy</a:t>
          </a:r>
        </a:p>
      </dgm:t>
    </dgm:pt>
    <dgm:pt modelId="{479AFB7E-0CC3-4448-9347-C7E836B28322}" type="parTrans" cxnId="{DF1B426C-2278-4D44-AEE4-018F319DD43A}">
      <dgm:prSet/>
      <dgm:spPr/>
      <dgm:t>
        <a:bodyPr/>
        <a:lstStyle/>
        <a:p>
          <a:endParaRPr lang="en-US"/>
        </a:p>
      </dgm:t>
    </dgm:pt>
    <dgm:pt modelId="{3118C79A-92C5-462B-8896-0D85983E80EC}" type="sibTrans" cxnId="{DF1B426C-2278-4D44-AEE4-018F319DD43A}">
      <dgm:prSet/>
      <dgm:spPr/>
      <dgm:t>
        <a:bodyPr/>
        <a:lstStyle/>
        <a:p>
          <a:endParaRPr lang="en-US"/>
        </a:p>
      </dgm:t>
    </dgm:pt>
    <dgm:pt modelId="{0CB63C15-76C6-45A2-8808-3355D79D0373}">
      <dgm:prSet/>
      <dgm:spPr/>
      <dgm:t>
        <a:bodyPr/>
        <a:lstStyle/>
        <a:p>
          <a:r>
            <a:rPr lang="en-US"/>
            <a:t>Determine EDC</a:t>
          </a:r>
        </a:p>
      </dgm:t>
    </dgm:pt>
    <dgm:pt modelId="{F820FB15-20D7-466B-B399-9546FF33BC9A}" type="parTrans" cxnId="{3F1D7ED8-8CCD-4534-B8EF-5EA8B8BFEF38}">
      <dgm:prSet/>
      <dgm:spPr/>
      <dgm:t>
        <a:bodyPr/>
        <a:lstStyle/>
        <a:p>
          <a:endParaRPr lang="en-US"/>
        </a:p>
      </dgm:t>
    </dgm:pt>
    <dgm:pt modelId="{7B0DC6DA-5D06-4912-8797-39879B10CAAE}" type="sibTrans" cxnId="{3F1D7ED8-8CCD-4534-B8EF-5EA8B8BFEF38}">
      <dgm:prSet/>
      <dgm:spPr/>
      <dgm:t>
        <a:bodyPr/>
        <a:lstStyle/>
        <a:p>
          <a:endParaRPr lang="en-US"/>
        </a:p>
      </dgm:t>
    </dgm:pt>
    <dgm:pt modelId="{3FF954B6-0050-44CB-ACE9-C5EF51A54A61}">
      <dgm:prSet/>
      <dgm:spPr/>
      <dgm:t>
        <a:bodyPr/>
        <a:lstStyle/>
        <a:p>
          <a:r>
            <a:rPr lang="en-US"/>
            <a:t>Symptoms and complaints</a:t>
          </a:r>
        </a:p>
      </dgm:t>
    </dgm:pt>
    <dgm:pt modelId="{BE0C6147-4C1C-4076-BF43-077E83CED521}" type="parTrans" cxnId="{7D281E99-72F8-48CE-8253-539822839E99}">
      <dgm:prSet/>
      <dgm:spPr/>
      <dgm:t>
        <a:bodyPr/>
        <a:lstStyle/>
        <a:p>
          <a:endParaRPr lang="en-US"/>
        </a:p>
      </dgm:t>
    </dgm:pt>
    <dgm:pt modelId="{7121B89E-D7E3-43CF-B0CC-492CE21909D1}" type="sibTrans" cxnId="{7D281E99-72F8-48CE-8253-539822839E99}">
      <dgm:prSet/>
      <dgm:spPr/>
      <dgm:t>
        <a:bodyPr/>
        <a:lstStyle/>
        <a:p>
          <a:endParaRPr lang="en-US"/>
        </a:p>
      </dgm:t>
    </dgm:pt>
    <dgm:pt modelId="{FDAA99DE-753C-4E83-9A07-76CE74A749D2}">
      <dgm:prSet/>
      <dgm:spPr/>
      <dgm:t>
        <a:bodyPr/>
        <a:lstStyle/>
        <a:p>
          <a:r>
            <a:rPr lang="en-US"/>
            <a:t>History</a:t>
          </a:r>
        </a:p>
      </dgm:t>
    </dgm:pt>
    <dgm:pt modelId="{C6BE99D4-C973-4823-A4DA-FF9D563C02CF}" type="parTrans" cxnId="{59F7FF9B-F9ED-4B35-8557-664A2CD9DF1A}">
      <dgm:prSet/>
      <dgm:spPr/>
      <dgm:t>
        <a:bodyPr/>
        <a:lstStyle/>
        <a:p>
          <a:endParaRPr lang="en-US"/>
        </a:p>
      </dgm:t>
    </dgm:pt>
    <dgm:pt modelId="{F2E730AA-81A0-4621-A2CE-0CDFC4683972}" type="sibTrans" cxnId="{59F7FF9B-F9ED-4B35-8557-664A2CD9DF1A}">
      <dgm:prSet/>
      <dgm:spPr/>
      <dgm:t>
        <a:bodyPr/>
        <a:lstStyle/>
        <a:p>
          <a:endParaRPr lang="en-US"/>
        </a:p>
      </dgm:t>
    </dgm:pt>
    <dgm:pt modelId="{CC6BF630-54F0-420A-BCF5-7821C70DC740}">
      <dgm:prSet/>
      <dgm:spPr/>
      <dgm:t>
        <a:bodyPr/>
        <a:lstStyle/>
        <a:p>
          <a:r>
            <a:rPr lang="en-US"/>
            <a:t>Previous pregnancies</a:t>
          </a:r>
        </a:p>
      </dgm:t>
    </dgm:pt>
    <dgm:pt modelId="{3428E01E-BF20-4FA7-8597-63699AF36096}" type="parTrans" cxnId="{9F9F43CE-037B-4F14-875E-510690500D18}">
      <dgm:prSet/>
      <dgm:spPr/>
      <dgm:t>
        <a:bodyPr/>
        <a:lstStyle/>
        <a:p>
          <a:endParaRPr lang="en-US"/>
        </a:p>
      </dgm:t>
    </dgm:pt>
    <dgm:pt modelId="{7ED3DD92-18BB-4FB7-98ED-5C5EFAD70CDB}" type="sibTrans" cxnId="{9F9F43CE-037B-4F14-875E-510690500D18}">
      <dgm:prSet/>
      <dgm:spPr/>
      <dgm:t>
        <a:bodyPr/>
        <a:lstStyle/>
        <a:p>
          <a:endParaRPr lang="en-US"/>
        </a:p>
      </dgm:t>
    </dgm:pt>
    <dgm:pt modelId="{6459B18E-876C-44D3-9535-6E70B74B82AE}">
      <dgm:prSet/>
      <dgm:spPr/>
      <dgm:t>
        <a:bodyPr/>
        <a:lstStyle/>
        <a:p>
          <a:r>
            <a:rPr lang="en-US"/>
            <a:t>Length of gestation</a:t>
          </a:r>
        </a:p>
      </dgm:t>
    </dgm:pt>
    <dgm:pt modelId="{A34FD87E-9C9F-47DD-B6B9-9F65C121F327}" type="parTrans" cxnId="{FD309485-1751-4988-80FD-24D5AAB2867A}">
      <dgm:prSet/>
      <dgm:spPr/>
      <dgm:t>
        <a:bodyPr/>
        <a:lstStyle/>
        <a:p>
          <a:endParaRPr lang="en-US"/>
        </a:p>
      </dgm:t>
    </dgm:pt>
    <dgm:pt modelId="{0551FFFB-E0A6-44E2-84B0-5082FC0213DF}" type="sibTrans" cxnId="{FD309485-1751-4988-80FD-24D5AAB2867A}">
      <dgm:prSet/>
      <dgm:spPr/>
      <dgm:t>
        <a:bodyPr/>
        <a:lstStyle/>
        <a:p>
          <a:endParaRPr lang="en-US"/>
        </a:p>
      </dgm:t>
    </dgm:pt>
    <dgm:pt modelId="{B08AA953-6EC2-4C31-9363-20A8857DA629}">
      <dgm:prSet/>
      <dgm:spPr/>
      <dgm:t>
        <a:bodyPr/>
        <a:lstStyle/>
        <a:p>
          <a:r>
            <a:rPr lang="en-US"/>
            <a:t>Birth weight</a:t>
          </a:r>
        </a:p>
      </dgm:t>
    </dgm:pt>
    <dgm:pt modelId="{E4E5CE56-B456-4F25-A8B8-51DFC4984CA5}" type="parTrans" cxnId="{D55F69AE-B41A-4574-B1FE-2623A025CCF8}">
      <dgm:prSet/>
      <dgm:spPr/>
      <dgm:t>
        <a:bodyPr/>
        <a:lstStyle/>
        <a:p>
          <a:endParaRPr lang="en-US"/>
        </a:p>
      </dgm:t>
    </dgm:pt>
    <dgm:pt modelId="{E1A9AC4B-4D6D-4171-A8BA-801ED378FC02}" type="sibTrans" cxnId="{D55F69AE-B41A-4574-B1FE-2623A025CCF8}">
      <dgm:prSet/>
      <dgm:spPr/>
      <dgm:t>
        <a:bodyPr/>
        <a:lstStyle/>
        <a:p>
          <a:endParaRPr lang="en-US"/>
        </a:p>
      </dgm:t>
    </dgm:pt>
    <dgm:pt modelId="{FFD1FCF2-571E-4BFE-A091-17D40AE7F30E}">
      <dgm:prSet/>
      <dgm:spPr/>
      <dgm:t>
        <a:bodyPr/>
        <a:lstStyle/>
        <a:p>
          <a:r>
            <a:rPr lang="en-US"/>
            <a:t>Fetal outcome</a:t>
          </a:r>
        </a:p>
      </dgm:t>
    </dgm:pt>
    <dgm:pt modelId="{5A0C183E-EC52-44C6-AC2A-4649AFA6F5D6}" type="parTrans" cxnId="{5AF2F782-AF6A-449D-8C58-AB3E5C3E5D14}">
      <dgm:prSet/>
      <dgm:spPr/>
      <dgm:t>
        <a:bodyPr/>
        <a:lstStyle/>
        <a:p>
          <a:endParaRPr lang="en-US"/>
        </a:p>
      </dgm:t>
    </dgm:pt>
    <dgm:pt modelId="{EC0F524A-0AAB-4204-81EF-4D96A7C9A295}" type="sibTrans" cxnId="{5AF2F782-AF6A-449D-8C58-AB3E5C3E5D14}">
      <dgm:prSet/>
      <dgm:spPr/>
      <dgm:t>
        <a:bodyPr/>
        <a:lstStyle/>
        <a:p>
          <a:endParaRPr lang="en-US"/>
        </a:p>
      </dgm:t>
    </dgm:pt>
    <dgm:pt modelId="{8D24DD6E-66BB-4DF2-B76B-AFCE520A6E3A}">
      <dgm:prSet/>
      <dgm:spPr/>
      <dgm:t>
        <a:bodyPr/>
        <a:lstStyle/>
        <a:p>
          <a:r>
            <a:rPr lang="en-US"/>
            <a:t>Length of labor</a:t>
          </a:r>
        </a:p>
      </dgm:t>
    </dgm:pt>
    <dgm:pt modelId="{D238B0A0-AFA7-4C80-A8BB-142456C823D5}" type="parTrans" cxnId="{95F1E191-372B-4C3D-8D81-635D8D25E728}">
      <dgm:prSet/>
      <dgm:spPr/>
      <dgm:t>
        <a:bodyPr/>
        <a:lstStyle/>
        <a:p>
          <a:endParaRPr lang="en-US"/>
        </a:p>
      </dgm:t>
    </dgm:pt>
    <dgm:pt modelId="{BFAC4947-E55C-4C29-AAF9-413E007AAC14}" type="sibTrans" cxnId="{95F1E191-372B-4C3D-8D81-635D8D25E728}">
      <dgm:prSet/>
      <dgm:spPr/>
      <dgm:t>
        <a:bodyPr/>
        <a:lstStyle/>
        <a:p>
          <a:endParaRPr lang="en-US"/>
        </a:p>
      </dgm:t>
    </dgm:pt>
    <dgm:pt modelId="{82CC9F2A-9C30-4F65-8040-B0D6A5EC0B30}">
      <dgm:prSet/>
      <dgm:spPr/>
      <dgm:t>
        <a:bodyPr/>
        <a:lstStyle/>
        <a:p>
          <a:r>
            <a:rPr lang="en-US"/>
            <a:t>Type of delivery</a:t>
          </a:r>
        </a:p>
      </dgm:t>
    </dgm:pt>
    <dgm:pt modelId="{B0ABF7B5-6209-43B9-BE89-13F8B796B92E}" type="parTrans" cxnId="{728DEBA1-74E3-476D-A56C-764D9EA714F6}">
      <dgm:prSet/>
      <dgm:spPr/>
      <dgm:t>
        <a:bodyPr/>
        <a:lstStyle/>
        <a:p>
          <a:endParaRPr lang="en-US"/>
        </a:p>
      </dgm:t>
    </dgm:pt>
    <dgm:pt modelId="{9D03E053-05BA-40B2-AAC4-248E30E94DDF}" type="sibTrans" cxnId="{728DEBA1-74E3-476D-A56C-764D9EA714F6}">
      <dgm:prSet/>
      <dgm:spPr/>
      <dgm:t>
        <a:bodyPr/>
        <a:lstStyle/>
        <a:p>
          <a:endParaRPr lang="en-US"/>
        </a:p>
      </dgm:t>
    </dgm:pt>
    <dgm:pt modelId="{88C3ED3F-C8E6-4461-B6EF-5F6079DE182F}">
      <dgm:prSet/>
      <dgm:spPr/>
      <dgm:t>
        <a:bodyPr/>
        <a:lstStyle/>
        <a:p>
          <a:r>
            <a:rPr lang="en-US"/>
            <a:t>Complications </a:t>
          </a:r>
        </a:p>
      </dgm:t>
    </dgm:pt>
    <dgm:pt modelId="{AFE37355-7AC0-4780-ADBD-B094B54C7716}" type="parTrans" cxnId="{BBBCB3E5-65BB-45C6-B76A-872A667E9E0B}">
      <dgm:prSet/>
      <dgm:spPr/>
      <dgm:t>
        <a:bodyPr/>
        <a:lstStyle/>
        <a:p>
          <a:endParaRPr lang="en-US"/>
        </a:p>
      </dgm:t>
    </dgm:pt>
    <dgm:pt modelId="{465CDEF2-ABF3-4976-9CAE-4F2AF0FF84F0}" type="sibTrans" cxnId="{BBBCB3E5-65BB-45C6-B76A-872A667E9E0B}">
      <dgm:prSet/>
      <dgm:spPr/>
      <dgm:t>
        <a:bodyPr/>
        <a:lstStyle/>
        <a:p>
          <a:endParaRPr lang="en-US"/>
        </a:p>
      </dgm:t>
    </dgm:pt>
    <dgm:pt modelId="{9C2F3A2C-E02C-4CED-AC00-9E074579D7EF}">
      <dgm:prSet/>
      <dgm:spPr/>
      <dgm:t>
        <a:bodyPr/>
        <a:lstStyle/>
        <a:p>
          <a:r>
            <a:rPr lang="en-US"/>
            <a:t>Prenatal</a:t>
          </a:r>
        </a:p>
      </dgm:t>
    </dgm:pt>
    <dgm:pt modelId="{349CEDFD-3481-4326-8452-2FD207133FDC}" type="parTrans" cxnId="{6C488F55-DA46-4A40-A41C-DA3A8C6F7C83}">
      <dgm:prSet/>
      <dgm:spPr/>
      <dgm:t>
        <a:bodyPr/>
        <a:lstStyle/>
        <a:p>
          <a:endParaRPr lang="en-US"/>
        </a:p>
      </dgm:t>
    </dgm:pt>
    <dgm:pt modelId="{AD8225A7-985F-42DD-B986-CA1F4E1C9AF8}" type="sibTrans" cxnId="{6C488F55-DA46-4A40-A41C-DA3A8C6F7C83}">
      <dgm:prSet/>
      <dgm:spPr/>
      <dgm:t>
        <a:bodyPr/>
        <a:lstStyle/>
        <a:p>
          <a:endParaRPr lang="en-US"/>
        </a:p>
      </dgm:t>
    </dgm:pt>
    <dgm:pt modelId="{169B821A-C24C-4854-A0EC-195BED44D985}">
      <dgm:prSet/>
      <dgm:spPr/>
      <dgm:t>
        <a:bodyPr/>
        <a:lstStyle/>
        <a:p>
          <a:r>
            <a:rPr lang="en-US"/>
            <a:t>Delivery and labor</a:t>
          </a:r>
        </a:p>
      </dgm:t>
    </dgm:pt>
    <dgm:pt modelId="{390FCE1A-CF14-45A3-820C-C9A37118228B}" type="parTrans" cxnId="{D9ED4B40-74BB-4288-88C6-9F1D4DABD8D7}">
      <dgm:prSet/>
      <dgm:spPr/>
      <dgm:t>
        <a:bodyPr/>
        <a:lstStyle/>
        <a:p>
          <a:endParaRPr lang="en-US"/>
        </a:p>
      </dgm:t>
    </dgm:pt>
    <dgm:pt modelId="{D7B99219-FA94-42B5-87A2-E6F0DADF620C}" type="sibTrans" cxnId="{D9ED4B40-74BB-4288-88C6-9F1D4DABD8D7}">
      <dgm:prSet/>
      <dgm:spPr/>
      <dgm:t>
        <a:bodyPr/>
        <a:lstStyle/>
        <a:p>
          <a:endParaRPr lang="en-US"/>
        </a:p>
      </dgm:t>
    </dgm:pt>
    <dgm:pt modelId="{01F446B2-28C0-4953-BEBE-19825D585D0F}">
      <dgm:prSet/>
      <dgm:spPr/>
      <dgm:t>
        <a:bodyPr/>
        <a:lstStyle/>
        <a:p>
          <a:r>
            <a:rPr lang="en-US"/>
            <a:t>Postpartum</a:t>
          </a:r>
        </a:p>
      </dgm:t>
    </dgm:pt>
    <dgm:pt modelId="{E5D5E0F8-07DB-4C19-94C8-A014298258CD}" type="parTrans" cxnId="{A497F4F0-167B-4C8D-AC2B-E1EF5823D4A9}">
      <dgm:prSet/>
      <dgm:spPr/>
      <dgm:t>
        <a:bodyPr/>
        <a:lstStyle/>
        <a:p>
          <a:endParaRPr lang="en-US"/>
        </a:p>
      </dgm:t>
    </dgm:pt>
    <dgm:pt modelId="{8E2EC8ED-F9CB-4E7D-9251-1B894E1E9A41}" type="sibTrans" cxnId="{A497F4F0-167B-4C8D-AC2B-E1EF5823D4A9}">
      <dgm:prSet/>
      <dgm:spPr/>
      <dgm:t>
        <a:bodyPr/>
        <a:lstStyle/>
        <a:p>
          <a:endParaRPr lang="en-US"/>
        </a:p>
      </dgm:t>
    </dgm:pt>
    <dgm:pt modelId="{FC314BC7-904C-9943-99BE-E32902ADABBA}" type="pres">
      <dgm:prSet presAssocID="{DE01B66D-9FB1-4F66-B355-153D017AA5BE}" presName="hierChild1" presStyleCnt="0">
        <dgm:presLayoutVars>
          <dgm:orgChart val="1"/>
          <dgm:chPref val="1"/>
          <dgm:dir/>
          <dgm:animOne val="branch"/>
          <dgm:animLvl val="lvl"/>
          <dgm:resizeHandles/>
        </dgm:presLayoutVars>
      </dgm:prSet>
      <dgm:spPr/>
    </dgm:pt>
    <dgm:pt modelId="{1C4870A9-89D3-EC4F-8166-466D7A218C0C}" type="pres">
      <dgm:prSet presAssocID="{8F4EDEE2-0B2C-4B22-A23E-122A0FE6F54F}" presName="hierRoot1" presStyleCnt="0">
        <dgm:presLayoutVars>
          <dgm:hierBranch val="init"/>
        </dgm:presLayoutVars>
      </dgm:prSet>
      <dgm:spPr/>
    </dgm:pt>
    <dgm:pt modelId="{B2FAF5C9-9F27-7C49-AA09-350591ED6654}" type="pres">
      <dgm:prSet presAssocID="{8F4EDEE2-0B2C-4B22-A23E-122A0FE6F54F}" presName="rootComposite1" presStyleCnt="0"/>
      <dgm:spPr/>
    </dgm:pt>
    <dgm:pt modelId="{243EAB45-E0C7-2740-B3B1-5F16DE1AE6DD}" type="pres">
      <dgm:prSet presAssocID="{8F4EDEE2-0B2C-4B22-A23E-122A0FE6F54F}" presName="rootText1" presStyleLbl="node0" presStyleIdx="0" presStyleCnt="2">
        <dgm:presLayoutVars>
          <dgm:chPref val="3"/>
        </dgm:presLayoutVars>
      </dgm:prSet>
      <dgm:spPr/>
    </dgm:pt>
    <dgm:pt modelId="{841A5520-24FD-4945-BB2B-D2F2667E7C04}" type="pres">
      <dgm:prSet presAssocID="{8F4EDEE2-0B2C-4B22-A23E-122A0FE6F54F}" presName="rootConnector1" presStyleLbl="node1" presStyleIdx="0" presStyleCnt="0"/>
      <dgm:spPr/>
    </dgm:pt>
    <dgm:pt modelId="{9F232B90-CA84-D744-901C-FB0CFD290CD8}" type="pres">
      <dgm:prSet presAssocID="{8F4EDEE2-0B2C-4B22-A23E-122A0FE6F54F}" presName="hierChild2" presStyleCnt="0"/>
      <dgm:spPr/>
    </dgm:pt>
    <dgm:pt modelId="{1786DBE3-5EC7-F04F-9C8C-EDF6945E6B51}" type="pres">
      <dgm:prSet presAssocID="{F820FB15-20D7-466B-B399-9546FF33BC9A}" presName="Name64" presStyleLbl="parChTrans1D2" presStyleIdx="0" presStyleCnt="3"/>
      <dgm:spPr/>
    </dgm:pt>
    <dgm:pt modelId="{28344D15-1789-C34D-9A9D-4C919926EB12}" type="pres">
      <dgm:prSet presAssocID="{0CB63C15-76C6-45A2-8808-3355D79D0373}" presName="hierRoot2" presStyleCnt="0">
        <dgm:presLayoutVars>
          <dgm:hierBranch val="init"/>
        </dgm:presLayoutVars>
      </dgm:prSet>
      <dgm:spPr/>
    </dgm:pt>
    <dgm:pt modelId="{95A463D7-5A5B-AB48-AE5C-2113F2D461AC}" type="pres">
      <dgm:prSet presAssocID="{0CB63C15-76C6-45A2-8808-3355D79D0373}" presName="rootComposite" presStyleCnt="0"/>
      <dgm:spPr/>
    </dgm:pt>
    <dgm:pt modelId="{B901446B-D3CC-8D4D-BEDE-B80D9FF08730}" type="pres">
      <dgm:prSet presAssocID="{0CB63C15-76C6-45A2-8808-3355D79D0373}" presName="rootText" presStyleLbl="node2" presStyleIdx="0" presStyleCnt="3">
        <dgm:presLayoutVars>
          <dgm:chPref val="3"/>
        </dgm:presLayoutVars>
      </dgm:prSet>
      <dgm:spPr/>
    </dgm:pt>
    <dgm:pt modelId="{AC13A4A9-D65C-AF46-A287-345A4FF1F3B9}" type="pres">
      <dgm:prSet presAssocID="{0CB63C15-76C6-45A2-8808-3355D79D0373}" presName="rootConnector" presStyleLbl="node2" presStyleIdx="0" presStyleCnt="3"/>
      <dgm:spPr/>
    </dgm:pt>
    <dgm:pt modelId="{388A25DD-4287-E841-BE2E-AF431ADA0694}" type="pres">
      <dgm:prSet presAssocID="{0CB63C15-76C6-45A2-8808-3355D79D0373}" presName="hierChild4" presStyleCnt="0"/>
      <dgm:spPr/>
    </dgm:pt>
    <dgm:pt modelId="{4661D847-C576-3B47-8A3B-0DFE69D69414}" type="pres">
      <dgm:prSet presAssocID="{0CB63C15-76C6-45A2-8808-3355D79D0373}" presName="hierChild5" presStyleCnt="0"/>
      <dgm:spPr/>
    </dgm:pt>
    <dgm:pt modelId="{D5DB6AD6-BB3F-5E4D-9878-E179FB06F36F}" type="pres">
      <dgm:prSet presAssocID="{BE0C6147-4C1C-4076-BF43-077E83CED521}" presName="Name64" presStyleLbl="parChTrans1D2" presStyleIdx="1" presStyleCnt="3"/>
      <dgm:spPr/>
    </dgm:pt>
    <dgm:pt modelId="{5DA67F91-780A-814B-AED3-C7EAF4F7B92F}" type="pres">
      <dgm:prSet presAssocID="{3FF954B6-0050-44CB-ACE9-C5EF51A54A61}" presName="hierRoot2" presStyleCnt="0">
        <dgm:presLayoutVars>
          <dgm:hierBranch val="init"/>
        </dgm:presLayoutVars>
      </dgm:prSet>
      <dgm:spPr/>
    </dgm:pt>
    <dgm:pt modelId="{AEA90E91-C564-8642-ACC5-4DF3C77320C5}" type="pres">
      <dgm:prSet presAssocID="{3FF954B6-0050-44CB-ACE9-C5EF51A54A61}" presName="rootComposite" presStyleCnt="0"/>
      <dgm:spPr/>
    </dgm:pt>
    <dgm:pt modelId="{2E13C246-FEAE-7044-9186-D3B905F957E0}" type="pres">
      <dgm:prSet presAssocID="{3FF954B6-0050-44CB-ACE9-C5EF51A54A61}" presName="rootText" presStyleLbl="node2" presStyleIdx="1" presStyleCnt="3">
        <dgm:presLayoutVars>
          <dgm:chPref val="3"/>
        </dgm:presLayoutVars>
      </dgm:prSet>
      <dgm:spPr/>
    </dgm:pt>
    <dgm:pt modelId="{B90733BC-773D-6640-B1FA-A6A93738198E}" type="pres">
      <dgm:prSet presAssocID="{3FF954B6-0050-44CB-ACE9-C5EF51A54A61}" presName="rootConnector" presStyleLbl="node2" presStyleIdx="1" presStyleCnt="3"/>
      <dgm:spPr/>
    </dgm:pt>
    <dgm:pt modelId="{FB15C9A8-78CA-B848-A0D5-2F17386B7CAE}" type="pres">
      <dgm:prSet presAssocID="{3FF954B6-0050-44CB-ACE9-C5EF51A54A61}" presName="hierChild4" presStyleCnt="0"/>
      <dgm:spPr/>
    </dgm:pt>
    <dgm:pt modelId="{1D059202-3C68-BE4B-A6BF-14BBFDBE363B}" type="pres">
      <dgm:prSet presAssocID="{3FF954B6-0050-44CB-ACE9-C5EF51A54A61}" presName="hierChild5" presStyleCnt="0"/>
      <dgm:spPr/>
    </dgm:pt>
    <dgm:pt modelId="{3624532F-5143-944E-8469-98960E60D258}" type="pres">
      <dgm:prSet presAssocID="{8F4EDEE2-0B2C-4B22-A23E-122A0FE6F54F}" presName="hierChild3" presStyleCnt="0"/>
      <dgm:spPr/>
    </dgm:pt>
    <dgm:pt modelId="{710B2EC1-4471-BE41-B26A-E2C830EE7A2B}" type="pres">
      <dgm:prSet presAssocID="{FDAA99DE-753C-4E83-9A07-76CE74A749D2}" presName="hierRoot1" presStyleCnt="0">
        <dgm:presLayoutVars>
          <dgm:hierBranch val="init"/>
        </dgm:presLayoutVars>
      </dgm:prSet>
      <dgm:spPr/>
    </dgm:pt>
    <dgm:pt modelId="{997113BA-FD74-6F4B-937F-2FE93D3AEF86}" type="pres">
      <dgm:prSet presAssocID="{FDAA99DE-753C-4E83-9A07-76CE74A749D2}" presName="rootComposite1" presStyleCnt="0"/>
      <dgm:spPr/>
    </dgm:pt>
    <dgm:pt modelId="{940B1992-4C72-3645-A32C-5B03676DDFB9}" type="pres">
      <dgm:prSet presAssocID="{FDAA99DE-753C-4E83-9A07-76CE74A749D2}" presName="rootText1" presStyleLbl="node0" presStyleIdx="1" presStyleCnt="2">
        <dgm:presLayoutVars>
          <dgm:chPref val="3"/>
        </dgm:presLayoutVars>
      </dgm:prSet>
      <dgm:spPr/>
    </dgm:pt>
    <dgm:pt modelId="{B6DFAB03-59E0-FE43-AF17-987C6F4C1483}" type="pres">
      <dgm:prSet presAssocID="{FDAA99DE-753C-4E83-9A07-76CE74A749D2}" presName="rootConnector1" presStyleLbl="node1" presStyleIdx="0" presStyleCnt="0"/>
      <dgm:spPr/>
    </dgm:pt>
    <dgm:pt modelId="{393202D8-2E97-8F4B-8A2E-8DE0EEB1F701}" type="pres">
      <dgm:prSet presAssocID="{FDAA99DE-753C-4E83-9A07-76CE74A749D2}" presName="hierChild2" presStyleCnt="0"/>
      <dgm:spPr/>
    </dgm:pt>
    <dgm:pt modelId="{57669617-548E-CD42-AC14-B9FBEB4E2884}" type="pres">
      <dgm:prSet presAssocID="{3428E01E-BF20-4FA7-8597-63699AF36096}" presName="Name64" presStyleLbl="parChTrans1D2" presStyleIdx="2" presStyleCnt="3"/>
      <dgm:spPr/>
    </dgm:pt>
    <dgm:pt modelId="{FEC468F6-C007-A344-9ED6-76B2B4152D41}" type="pres">
      <dgm:prSet presAssocID="{CC6BF630-54F0-420A-BCF5-7821C70DC740}" presName="hierRoot2" presStyleCnt="0">
        <dgm:presLayoutVars>
          <dgm:hierBranch val="init"/>
        </dgm:presLayoutVars>
      </dgm:prSet>
      <dgm:spPr/>
    </dgm:pt>
    <dgm:pt modelId="{4065C2C5-6540-A84A-86D1-7E7529579A0A}" type="pres">
      <dgm:prSet presAssocID="{CC6BF630-54F0-420A-BCF5-7821C70DC740}" presName="rootComposite" presStyleCnt="0"/>
      <dgm:spPr/>
    </dgm:pt>
    <dgm:pt modelId="{A1410520-49BA-BE4B-9293-401C5A97BF9E}" type="pres">
      <dgm:prSet presAssocID="{CC6BF630-54F0-420A-BCF5-7821C70DC740}" presName="rootText" presStyleLbl="node2" presStyleIdx="2" presStyleCnt="3">
        <dgm:presLayoutVars>
          <dgm:chPref val="3"/>
        </dgm:presLayoutVars>
      </dgm:prSet>
      <dgm:spPr/>
    </dgm:pt>
    <dgm:pt modelId="{4E42EECF-3FEB-D14B-B3EC-76A05DE51BF1}" type="pres">
      <dgm:prSet presAssocID="{CC6BF630-54F0-420A-BCF5-7821C70DC740}" presName="rootConnector" presStyleLbl="node2" presStyleIdx="2" presStyleCnt="3"/>
      <dgm:spPr/>
    </dgm:pt>
    <dgm:pt modelId="{8F6AFDB4-406D-9748-9DFB-E63750731781}" type="pres">
      <dgm:prSet presAssocID="{CC6BF630-54F0-420A-BCF5-7821C70DC740}" presName="hierChild4" presStyleCnt="0"/>
      <dgm:spPr/>
    </dgm:pt>
    <dgm:pt modelId="{90A0B004-CB10-804D-B61A-937499F7B282}" type="pres">
      <dgm:prSet presAssocID="{A34FD87E-9C9F-47DD-B6B9-9F65C121F327}" presName="Name64" presStyleLbl="parChTrans1D3" presStyleIdx="0" presStyleCnt="6"/>
      <dgm:spPr/>
    </dgm:pt>
    <dgm:pt modelId="{251FDE10-40A4-CD4B-8781-C6B321CC8FE2}" type="pres">
      <dgm:prSet presAssocID="{6459B18E-876C-44D3-9535-6E70B74B82AE}" presName="hierRoot2" presStyleCnt="0">
        <dgm:presLayoutVars>
          <dgm:hierBranch val="init"/>
        </dgm:presLayoutVars>
      </dgm:prSet>
      <dgm:spPr/>
    </dgm:pt>
    <dgm:pt modelId="{1DB3EF56-D6B6-B34C-813D-A6FDB8FC67D3}" type="pres">
      <dgm:prSet presAssocID="{6459B18E-876C-44D3-9535-6E70B74B82AE}" presName="rootComposite" presStyleCnt="0"/>
      <dgm:spPr/>
    </dgm:pt>
    <dgm:pt modelId="{B63E836C-6F7F-8748-9E48-D63C33708340}" type="pres">
      <dgm:prSet presAssocID="{6459B18E-876C-44D3-9535-6E70B74B82AE}" presName="rootText" presStyleLbl="node3" presStyleIdx="0" presStyleCnt="6">
        <dgm:presLayoutVars>
          <dgm:chPref val="3"/>
        </dgm:presLayoutVars>
      </dgm:prSet>
      <dgm:spPr/>
    </dgm:pt>
    <dgm:pt modelId="{0F5E97AE-26D2-0741-9EB1-4E972ABBA60E}" type="pres">
      <dgm:prSet presAssocID="{6459B18E-876C-44D3-9535-6E70B74B82AE}" presName="rootConnector" presStyleLbl="node3" presStyleIdx="0" presStyleCnt="6"/>
      <dgm:spPr/>
    </dgm:pt>
    <dgm:pt modelId="{3894D7FB-1B24-354C-82B3-409B11C842EA}" type="pres">
      <dgm:prSet presAssocID="{6459B18E-876C-44D3-9535-6E70B74B82AE}" presName="hierChild4" presStyleCnt="0"/>
      <dgm:spPr/>
    </dgm:pt>
    <dgm:pt modelId="{4775955B-FF72-034B-B676-A9887F731775}" type="pres">
      <dgm:prSet presAssocID="{6459B18E-876C-44D3-9535-6E70B74B82AE}" presName="hierChild5" presStyleCnt="0"/>
      <dgm:spPr/>
    </dgm:pt>
    <dgm:pt modelId="{2580ECD8-FF08-5B44-A2B6-599718115E62}" type="pres">
      <dgm:prSet presAssocID="{E4E5CE56-B456-4F25-A8B8-51DFC4984CA5}" presName="Name64" presStyleLbl="parChTrans1D3" presStyleIdx="1" presStyleCnt="6"/>
      <dgm:spPr/>
    </dgm:pt>
    <dgm:pt modelId="{EE5E36A8-73DE-B64D-8F8F-04EC1C8E14A4}" type="pres">
      <dgm:prSet presAssocID="{B08AA953-6EC2-4C31-9363-20A8857DA629}" presName="hierRoot2" presStyleCnt="0">
        <dgm:presLayoutVars>
          <dgm:hierBranch val="init"/>
        </dgm:presLayoutVars>
      </dgm:prSet>
      <dgm:spPr/>
    </dgm:pt>
    <dgm:pt modelId="{FB8D93BB-5176-8541-AE16-2838C17DE645}" type="pres">
      <dgm:prSet presAssocID="{B08AA953-6EC2-4C31-9363-20A8857DA629}" presName="rootComposite" presStyleCnt="0"/>
      <dgm:spPr/>
    </dgm:pt>
    <dgm:pt modelId="{C473F096-BBCB-064A-88BA-78E5F921B4FF}" type="pres">
      <dgm:prSet presAssocID="{B08AA953-6EC2-4C31-9363-20A8857DA629}" presName="rootText" presStyleLbl="node3" presStyleIdx="1" presStyleCnt="6">
        <dgm:presLayoutVars>
          <dgm:chPref val="3"/>
        </dgm:presLayoutVars>
      </dgm:prSet>
      <dgm:spPr/>
    </dgm:pt>
    <dgm:pt modelId="{9B073A34-D4DA-E848-98C0-7C1E72CB0554}" type="pres">
      <dgm:prSet presAssocID="{B08AA953-6EC2-4C31-9363-20A8857DA629}" presName="rootConnector" presStyleLbl="node3" presStyleIdx="1" presStyleCnt="6"/>
      <dgm:spPr/>
    </dgm:pt>
    <dgm:pt modelId="{1D28AEA5-DA3B-1747-81D0-1C351560AC77}" type="pres">
      <dgm:prSet presAssocID="{B08AA953-6EC2-4C31-9363-20A8857DA629}" presName="hierChild4" presStyleCnt="0"/>
      <dgm:spPr/>
    </dgm:pt>
    <dgm:pt modelId="{2CFC0EAD-47E8-664F-AE5E-BEA867B4D042}" type="pres">
      <dgm:prSet presAssocID="{B08AA953-6EC2-4C31-9363-20A8857DA629}" presName="hierChild5" presStyleCnt="0"/>
      <dgm:spPr/>
    </dgm:pt>
    <dgm:pt modelId="{0527AFE8-49E6-2B4D-B8B1-B81BE171F1FB}" type="pres">
      <dgm:prSet presAssocID="{5A0C183E-EC52-44C6-AC2A-4649AFA6F5D6}" presName="Name64" presStyleLbl="parChTrans1D3" presStyleIdx="2" presStyleCnt="6"/>
      <dgm:spPr/>
    </dgm:pt>
    <dgm:pt modelId="{3BE526B2-BA13-1A49-98DD-ECA742D926C6}" type="pres">
      <dgm:prSet presAssocID="{FFD1FCF2-571E-4BFE-A091-17D40AE7F30E}" presName="hierRoot2" presStyleCnt="0">
        <dgm:presLayoutVars>
          <dgm:hierBranch val="init"/>
        </dgm:presLayoutVars>
      </dgm:prSet>
      <dgm:spPr/>
    </dgm:pt>
    <dgm:pt modelId="{DD0DF89F-450B-B144-ADD2-9855002599E5}" type="pres">
      <dgm:prSet presAssocID="{FFD1FCF2-571E-4BFE-A091-17D40AE7F30E}" presName="rootComposite" presStyleCnt="0"/>
      <dgm:spPr/>
    </dgm:pt>
    <dgm:pt modelId="{9C64243E-7401-2343-9EE4-F742A9F0BDC4}" type="pres">
      <dgm:prSet presAssocID="{FFD1FCF2-571E-4BFE-A091-17D40AE7F30E}" presName="rootText" presStyleLbl="node3" presStyleIdx="2" presStyleCnt="6">
        <dgm:presLayoutVars>
          <dgm:chPref val="3"/>
        </dgm:presLayoutVars>
      </dgm:prSet>
      <dgm:spPr/>
    </dgm:pt>
    <dgm:pt modelId="{71DF0766-3320-694E-8242-CE3541E6C5C8}" type="pres">
      <dgm:prSet presAssocID="{FFD1FCF2-571E-4BFE-A091-17D40AE7F30E}" presName="rootConnector" presStyleLbl="node3" presStyleIdx="2" presStyleCnt="6"/>
      <dgm:spPr/>
    </dgm:pt>
    <dgm:pt modelId="{C11B3EFC-9C4F-E340-9B7C-F5935533B7D5}" type="pres">
      <dgm:prSet presAssocID="{FFD1FCF2-571E-4BFE-A091-17D40AE7F30E}" presName="hierChild4" presStyleCnt="0"/>
      <dgm:spPr/>
    </dgm:pt>
    <dgm:pt modelId="{44B1CA51-5740-D447-8382-B3516A5B8615}" type="pres">
      <dgm:prSet presAssocID="{FFD1FCF2-571E-4BFE-A091-17D40AE7F30E}" presName="hierChild5" presStyleCnt="0"/>
      <dgm:spPr/>
    </dgm:pt>
    <dgm:pt modelId="{26EB2005-9089-1A40-A6A1-D1089257C011}" type="pres">
      <dgm:prSet presAssocID="{D238B0A0-AFA7-4C80-A8BB-142456C823D5}" presName="Name64" presStyleLbl="parChTrans1D3" presStyleIdx="3" presStyleCnt="6"/>
      <dgm:spPr/>
    </dgm:pt>
    <dgm:pt modelId="{DFA2F61D-E1BF-054F-8542-F24391BFED1C}" type="pres">
      <dgm:prSet presAssocID="{8D24DD6E-66BB-4DF2-B76B-AFCE520A6E3A}" presName="hierRoot2" presStyleCnt="0">
        <dgm:presLayoutVars>
          <dgm:hierBranch val="init"/>
        </dgm:presLayoutVars>
      </dgm:prSet>
      <dgm:spPr/>
    </dgm:pt>
    <dgm:pt modelId="{A75F199F-E1DF-D54D-9DB0-43D02F3A5508}" type="pres">
      <dgm:prSet presAssocID="{8D24DD6E-66BB-4DF2-B76B-AFCE520A6E3A}" presName="rootComposite" presStyleCnt="0"/>
      <dgm:spPr/>
    </dgm:pt>
    <dgm:pt modelId="{982C5AAA-DE76-8340-9E5F-4EF0ACEE1A91}" type="pres">
      <dgm:prSet presAssocID="{8D24DD6E-66BB-4DF2-B76B-AFCE520A6E3A}" presName="rootText" presStyleLbl="node3" presStyleIdx="3" presStyleCnt="6">
        <dgm:presLayoutVars>
          <dgm:chPref val="3"/>
        </dgm:presLayoutVars>
      </dgm:prSet>
      <dgm:spPr/>
    </dgm:pt>
    <dgm:pt modelId="{B9955F10-E184-EE47-8A4D-D3C1E1149D6D}" type="pres">
      <dgm:prSet presAssocID="{8D24DD6E-66BB-4DF2-B76B-AFCE520A6E3A}" presName="rootConnector" presStyleLbl="node3" presStyleIdx="3" presStyleCnt="6"/>
      <dgm:spPr/>
    </dgm:pt>
    <dgm:pt modelId="{12E25D02-1DBE-1749-9879-60BC042A3851}" type="pres">
      <dgm:prSet presAssocID="{8D24DD6E-66BB-4DF2-B76B-AFCE520A6E3A}" presName="hierChild4" presStyleCnt="0"/>
      <dgm:spPr/>
    </dgm:pt>
    <dgm:pt modelId="{3F2534EC-4026-5342-AE6A-633F6E2F25D7}" type="pres">
      <dgm:prSet presAssocID="{8D24DD6E-66BB-4DF2-B76B-AFCE520A6E3A}" presName="hierChild5" presStyleCnt="0"/>
      <dgm:spPr/>
    </dgm:pt>
    <dgm:pt modelId="{A1324AA2-E59C-0843-95ED-E174C764A626}" type="pres">
      <dgm:prSet presAssocID="{B0ABF7B5-6209-43B9-BE89-13F8B796B92E}" presName="Name64" presStyleLbl="parChTrans1D3" presStyleIdx="4" presStyleCnt="6"/>
      <dgm:spPr/>
    </dgm:pt>
    <dgm:pt modelId="{8C043652-594F-704C-BCBB-AA60CB752CF2}" type="pres">
      <dgm:prSet presAssocID="{82CC9F2A-9C30-4F65-8040-B0D6A5EC0B30}" presName="hierRoot2" presStyleCnt="0">
        <dgm:presLayoutVars>
          <dgm:hierBranch val="init"/>
        </dgm:presLayoutVars>
      </dgm:prSet>
      <dgm:spPr/>
    </dgm:pt>
    <dgm:pt modelId="{05472048-5F5A-0242-99E1-0F6C6D1EA290}" type="pres">
      <dgm:prSet presAssocID="{82CC9F2A-9C30-4F65-8040-B0D6A5EC0B30}" presName="rootComposite" presStyleCnt="0"/>
      <dgm:spPr/>
    </dgm:pt>
    <dgm:pt modelId="{B0AA18D0-EE4B-C54B-BF74-0578E5637B53}" type="pres">
      <dgm:prSet presAssocID="{82CC9F2A-9C30-4F65-8040-B0D6A5EC0B30}" presName="rootText" presStyleLbl="node3" presStyleIdx="4" presStyleCnt="6">
        <dgm:presLayoutVars>
          <dgm:chPref val="3"/>
        </dgm:presLayoutVars>
      </dgm:prSet>
      <dgm:spPr/>
    </dgm:pt>
    <dgm:pt modelId="{0CA469C3-7EDC-0649-AE69-DBB8AE131312}" type="pres">
      <dgm:prSet presAssocID="{82CC9F2A-9C30-4F65-8040-B0D6A5EC0B30}" presName="rootConnector" presStyleLbl="node3" presStyleIdx="4" presStyleCnt="6"/>
      <dgm:spPr/>
    </dgm:pt>
    <dgm:pt modelId="{FC94317C-C847-7843-B77E-6C39212B32B5}" type="pres">
      <dgm:prSet presAssocID="{82CC9F2A-9C30-4F65-8040-B0D6A5EC0B30}" presName="hierChild4" presStyleCnt="0"/>
      <dgm:spPr/>
    </dgm:pt>
    <dgm:pt modelId="{DBA21682-5561-7747-B8BA-0EF9B19A5FDC}" type="pres">
      <dgm:prSet presAssocID="{82CC9F2A-9C30-4F65-8040-B0D6A5EC0B30}" presName="hierChild5" presStyleCnt="0"/>
      <dgm:spPr/>
    </dgm:pt>
    <dgm:pt modelId="{276F6065-A5A6-5146-B683-91221DAF05C6}" type="pres">
      <dgm:prSet presAssocID="{AFE37355-7AC0-4780-ADBD-B094B54C7716}" presName="Name64" presStyleLbl="parChTrans1D3" presStyleIdx="5" presStyleCnt="6"/>
      <dgm:spPr/>
    </dgm:pt>
    <dgm:pt modelId="{E7C335EB-764D-EC44-8455-DBF3211F8FB6}" type="pres">
      <dgm:prSet presAssocID="{88C3ED3F-C8E6-4461-B6EF-5F6079DE182F}" presName="hierRoot2" presStyleCnt="0">
        <dgm:presLayoutVars>
          <dgm:hierBranch val="init"/>
        </dgm:presLayoutVars>
      </dgm:prSet>
      <dgm:spPr/>
    </dgm:pt>
    <dgm:pt modelId="{06EC8D78-48AD-874F-BDDF-21DD28B1D72D}" type="pres">
      <dgm:prSet presAssocID="{88C3ED3F-C8E6-4461-B6EF-5F6079DE182F}" presName="rootComposite" presStyleCnt="0"/>
      <dgm:spPr/>
    </dgm:pt>
    <dgm:pt modelId="{2A20C15A-3AF0-C841-B631-08257D9DF164}" type="pres">
      <dgm:prSet presAssocID="{88C3ED3F-C8E6-4461-B6EF-5F6079DE182F}" presName="rootText" presStyleLbl="node3" presStyleIdx="5" presStyleCnt="6">
        <dgm:presLayoutVars>
          <dgm:chPref val="3"/>
        </dgm:presLayoutVars>
      </dgm:prSet>
      <dgm:spPr/>
    </dgm:pt>
    <dgm:pt modelId="{F1E12E3E-F0DE-B549-9F4E-7D6B36650CEE}" type="pres">
      <dgm:prSet presAssocID="{88C3ED3F-C8E6-4461-B6EF-5F6079DE182F}" presName="rootConnector" presStyleLbl="node3" presStyleIdx="5" presStyleCnt="6"/>
      <dgm:spPr/>
    </dgm:pt>
    <dgm:pt modelId="{13869D1F-AE3B-5944-96FB-F0A8B18B2E6A}" type="pres">
      <dgm:prSet presAssocID="{88C3ED3F-C8E6-4461-B6EF-5F6079DE182F}" presName="hierChild4" presStyleCnt="0"/>
      <dgm:spPr/>
    </dgm:pt>
    <dgm:pt modelId="{8C5D9911-8E83-E94F-9CE2-FE7F56DDC9DF}" type="pres">
      <dgm:prSet presAssocID="{349CEDFD-3481-4326-8452-2FD207133FDC}" presName="Name64" presStyleLbl="parChTrans1D4" presStyleIdx="0" presStyleCnt="3"/>
      <dgm:spPr/>
    </dgm:pt>
    <dgm:pt modelId="{051F58AE-D621-0346-A4CD-2B202DAA7A83}" type="pres">
      <dgm:prSet presAssocID="{9C2F3A2C-E02C-4CED-AC00-9E074579D7EF}" presName="hierRoot2" presStyleCnt="0">
        <dgm:presLayoutVars>
          <dgm:hierBranch val="init"/>
        </dgm:presLayoutVars>
      </dgm:prSet>
      <dgm:spPr/>
    </dgm:pt>
    <dgm:pt modelId="{2697E667-C6A1-7743-BD3F-FC1D93E8DFFE}" type="pres">
      <dgm:prSet presAssocID="{9C2F3A2C-E02C-4CED-AC00-9E074579D7EF}" presName="rootComposite" presStyleCnt="0"/>
      <dgm:spPr/>
    </dgm:pt>
    <dgm:pt modelId="{5F901748-EF61-374A-B8E8-60FC0E80E234}" type="pres">
      <dgm:prSet presAssocID="{9C2F3A2C-E02C-4CED-AC00-9E074579D7EF}" presName="rootText" presStyleLbl="node4" presStyleIdx="0" presStyleCnt="3">
        <dgm:presLayoutVars>
          <dgm:chPref val="3"/>
        </dgm:presLayoutVars>
      </dgm:prSet>
      <dgm:spPr/>
    </dgm:pt>
    <dgm:pt modelId="{1629A280-0822-AD4F-ADB2-0F3C9647B0C7}" type="pres">
      <dgm:prSet presAssocID="{9C2F3A2C-E02C-4CED-AC00-9E074579D7EF}" presName="rootConnector" presStyleLbl="node4" presStyleIdx="0" presStyleCnt="3"/>
      <dgm:spPr/>
    </dgm:pt>
    <dgm:pt modelId="{A6C0D70F-8EAF-8D41-8708-7851F5C739DF}" type="pres">
      <dgm:prSet presAssocID="{9C2F3A2C-E02C-4CED-AC00-9E074579D7EF}" presName="hierChild4" presStyleCnt="0"/>
      <dgm:spPr/>
    </dgm:pt>
    <dgm:pt modelId="{D81177B7-D7D5-354C-B7F9-DE623388DC74}" type="pres">
      <dgm:prSet presAssocID="{9C2F3A2C-E02C-4CED-AC00-9E074579D7EF}" presName="hierChild5" presStyleCnt="0"/>
      <dgm:spPr/>
    </dgm:pt>
    <dgm:pt modelId="{C85AA7EC-4980-FE48-A687-F3981524BFCC}" type="pres">
      <dgm:prSet presAssocID="{390FCE1A-CF14-45A3-820C-C9A37118228B}" presName="Name64" presStyleLbl="parChTrans1D4" presStyleIdx="1" presStyleCnt="3"/>
      <dgm:spPr/>
    </dgm:pt>
    <dgm:pt modelId="{D65C164B-7466-DC44-80A6-1D86F93123BD}" type="pres">
      <dgm:prSet presAssocID="{169B821A-C24C-4854-A0EC-195BED44D985}" presName="hierRoot2" presStyleCnt="0">
        <dgm:presLayoutVars>
          <dgm:hierBranch val="init"/>
        </dgm:presLayoutVars>
      </dgm:prSet>
      <dgm:spPr/>
    </dgm:pt>
    <dgm:pt modelId="{15CD5154-A13E-B14C-8F04-ECB6B057714B}" type="pres">
      <dgm:prSet presAssocID="{169B821A-C24C-4854-A0EC-195BED44D985}" presName="rootComposite" presStyleCnt="0"/>
      <dgm:spPr/>
    </dgm:pt>
    <dgm:pt modelId="{FF0F8224-43F3-AD45-92E0-DDCC4167F8F9}" type="pres">
      <dgm:prSet presAssocID="{169B821A-C24C-4854-A0EC-195BED44D985}" presName="rootText" presStyleLbl="node4" presStyleIdx="1" presStyleCnt="3">
        <dgm:presLayoutVars>
          <dgm:chPref val="3"/>
        </dgm:presLayoutVars>
      </dgm:prSet>
      <dgm:spPr/>
    </dgm:pt>
    <dgm:pt modelId="{A1F7212D-BB5F-7D4C-A930-228167D36654}" type="pres">
      <dgm:prSet presAssocID="{169B821A-C24C-4854-A0EC-195BED44D985}" presName="rootConnector" presStyleLbl="node4" presStyleIdx="1" presStyleCnt="3"/>
      <dgm:spPr/>
    </dgm:pt>
    <dgm:pt modelId="{8193227E-5FF5-8042-86F8-11F437FE3009}" type="pres">
      <dgm:prSet presAssocID="{169B821A-C24C-4854-A0EC-195BED44D985}" presName="hierChild4" presStyleCnt="0"/>
      <dgm:spPr/>
    </dgm:pt>
    <dgm:pt modelId="{E9A5E0AD-9E57-D04D-AB9B-2E471939B65F}" type="pres">
      <dgm:prSet presAssocID="{169B821A-C24C-4854-A0EC-195BED44D985}" presName="hierChild5" presStyleCnt="0"/>
      <dgm:spPr/>
    </dgm:pt>
    <dgm:pt modelId="{CB15C631-A8D4-A24F-98E5-5CB9FE3D605B}" type="pres">
      <dgm:prSet presAssocID="{E5D5E0F8-07DB-4C19-94C8-A014298258CD}" presName="Name64" presStyleLbl="parChTrans1D4" presStyleIdx="2" presStyleCnt="3"/>
      <dgm:spPr/>
    </dgm:pt>
    <dgm:pt modelId="{ECC7521F-F2A9-BC42-8834-04984A54CCB6}" type="pres">
      <dgm:prSet presAssocID="{01F446B2-28C0-4953-BEBE-19825D585D0F}" presName="hierRoot2" presStyleCnt="0">
        <dgm:presLayoutVars>
          <dgm:hierBranch val="init"/>
        </dgm:presLayoutVars>
      </dgm:prSet>
      <dgm:spPr/>
    </dgm:pt>
    <dgm:pt modelId="{0FEEA3FD-3E60-EC4D-AED0-32295F8C84E7}" type="pres">
      <dgm:prSet presAssocID="{01F446B2-28C0-4953-BEBE-19825D585D0F}" presName="rootComposite" presStyleCnt="0"/>
      <dgm:spPr/>
    </dgm:pt>
    <dgm:pt modelId="{60741DBA-F6F6-CA4C-983E-F5D115370F85}" type="pres">
      <dgm:prSet presAssocID="{01F446B2-28C0-4953-BEBE-19825D585D0F}" presName="rootText" presStyleLbl="node4" presStyleIdx="2" presStyleCnt="3">
        <dgm:presLayoutVars>
          <dgm:chPref val="3"/>
        </dgm:presLayoutVars>
      </dgm:prSet>
      <dgm:spPr/>
    </dgm:pt>
    <dgm:pt modelId="{CA9148B4-6E5C-6A43-A2E1-84E011767A8C}" type="pres">
      <dgm:prSet presAssocID="{01F446B2-28C0-4953-BEBE-19825D585D0F}" presName="rootConnector" presStyleLbl="node4" presStyleIdx="2" presStyleCnt="3"/>
      <dgm:spPr/>
    </dgm:pt>
    <dgm:pt modelId="{FD57A932-F3C6-3D4D-937E-1C71FFBDC450}" type="pres">
      <dgm:prSet presAssocID="{01F446B2-28C0-4953-BEBE-19825D585D0F}" presName="hierChild4" presStyleCnt="0"/>
      <dgm:spPr/>
    </dgm:pt>
    <dgm:pt modelId="{C9350203-90EE-9048-A60B-E0B1BD682CE3}" type="pres">
      <dgm:prSet presAssocID="{01F446B2-28C0-4953-BEBE-19825D585D0F}" presName="hierChild5" presStyleCnt="0"/>
      <dgm:spPr/>
    </dgm:pt>
    <dgm:pt modelId="{4A544B5C-7FD7-E64C-887D-A2B3543BA1D6}" type="pres">
      <dgm:prSet presAssocID="{88C3ED3F-C8E6-4461-B6EF-5F6079DE182F}" presName="hierChild5" presStyleCnt="0"/>
      <dgm:spPr/>
    </dgm:pt>
    <dgm:pt modelId="{9D8F3CCB-472E-4E4A-A4FC-8EA96A0BDCBB}" type="pres">
      <dgm:prSet presAssocID="{CC6BF630-54F0-420A-BCF5-7821C70DC740}" presName="hierChild5" presStyleCnt="0"/>
      <dgm:spPr/>
    </dgm:pt>
    <dgm:pt modelId="{638EA532-A084-374A-AB81-BFF66A4C058D}" type="pres">
      <dgm:prSet presAssocID="{FDAA99DE-753C-4E83-9A07-76CE74A749D2}" presName="hierChild3" presStyleCnt="0"/>
      <dgm:spPr/>
    </dgm:pt>
  </dgm:ptLst>
  <dgm:cxnLst>
    <dgm:cxn modelId="{A718C802-7B00-E849-BD70-34E4F87F0C29}" type="presOf" srcId="{6459B18E-876C-44D3-9535-6E70B74B82AE}" destId="{0F5E97AE-26D2-0741-9EB1-4E972ABBA60E}" srcOrd="1" destOrd="0" presId="urn:microsoft.com/office/officeart/2009/3/layout/HorizontalOrganizationChart"/>
    <dgm:cxn modelId="{0FF01508-B8F8-9640-86CA-4AE1365020FF}" type="presOf" srcId="{E4E5CE56-B456-4F25-A8B8-51DFC4984CA5}" destId="{2580ECD8-FF08-5B44-A2B6-599718115E62}" srcOrd="0" destOrd="0" presId="urn:microsoft.com/office/officeart/2009/3/layout/HorizontalOrganizationChart"/>
    <dgm:cxn modelId="{18C72C0C-1995-B44D-9D90-F6441DA2F734}" type="presOf" srcId="{FFD1FCF2-571E-4BFE-A091-17D40AE7F30E}" destId="{71DF0766-3320-694E-8242-CE3541E6C5C8}" srcOrd="1" destOrd="0" presId="urn:microsoft.com/office/officeart/2009/3/layout/HorizontalOrganizationChart"/>
    <dgm:cxn modelId="{3882B617-3D4B-4140-9979-BA7B0A5E0FE4}" type="presOf" srcId="{8D24DD6E-66BB-4DF2-B76B-AFCE520A6E3A}" destId="{982C5AAA-DE76-8340-9E5F-4EF0ACEE1A91}" srcOrd="0" destOrd="0" presId="urn:microsoft.com/office/officeart/2009/3/layout/HorizontalOrganizationChart"/>
    <dgm:cxn modelId="{3E840F20-0039-7340-8F12-0BB7A45728EF}" type="presOf" srcId="{8D24DD6E-66BB-4DF2-B76B-AFCE520A6E3A}" destId="{B9955F10-E184-EE47-8A4D-D3C1E1149D6D}" srcOrd="1" destOrd="0" presId="urn:microsoft.com/office/officeart/2009/3/layout/HorizontalOrganizationChart"/>
    <dgm:cxn modelId="{4162AC3B-38F8-FE43-AC44-40ADBF31950F}" type="presOf" srcId="{390FCE1A-CF14-45A3-820C-C9A37118228B}" destId="{C85AA7EC-4980-FE48-A687-F3981524BFCC}" srcOrd="0" destOrd="0" presId="urn:microsoft.com/office/officeart/2009/3/layout/HorizontalOrganizationChart"/>
    <dgm:cxn modelId="{D9ED4B40-74BB-4288-88C6-9F1D4DABD8D7}" srcId="{88C3ED3F-C8E6-4461-B6EF-5F6079DE182F}" destId="{169B821A-C24C-4854-A0EC-195BED44D985}" srcOrd="1" destOrd="0" parTransId="{390FCE1A-CF14-45A3-820C-C9A37118228B}" sibTransId="{D7B99219-FA94-42B5-87A2-E6F0DADF620C}"/>
    <dgm:cxn modelId="{95187D5D-C7DB-4B4B-899F-EC0D19466DFF}" type="presOf" srcId="{82CC9F2A-9C30-4F65-8040-B0D6A5EC0B30}" destId="{0CA469C3-7EDC-0649-AE69-DBB8AE131312}" srcOrd="1" destOrd="0" presId="urn:microsoft.com/office/officeart/2009/3/layout/HorizontalOrganizationChart"/>
    <dgm:cxn modelId="{F001245F-45AE-3940-BB0B-5DC1A3B82816}" type="presOf" srcId="{3FF954B6-0050-44CB-ACE9-C5EF51A54A61}" destId="{B90733BC-773D-6640-B1FA-A6A93738198E}" srcOrd="1" destOrd="0" presId="urn:microsoft.com/office/officeart/2009/3/layout/HorizontalOrganizationChart"/>
    <dgm:cxn modelId="{855FE262-344B-A44C-931F-84B54FB7C182}" type="presOf" srcId="{9C2F3A2C-E02C-4CED-AC00-9E074579D7EF}" destId="{1629A280-0822-AD4F-ADB2-0F3C9647B0C7}" srcOrd="1" destOrd="0" presId="urn:microsoft.com/office/officeart/2009/3/layout/HorizontalOrganizationChart"/>
    <dgm:cxn modelId="{AA493F43-3849-DC44-A384-1A33DA7CB9B1}" type="presOf" srcId="{F820FB15-20D7-466B-B399-9546FF33BC9A}" destId="{1786DBE3-5EC7-F04F-9C8C-EDF6945E6B51}" srcOrd="0" destOrd="0" presId="urn:microsoft.com/office/officeart/2009/3/layout/HorizontalOrganizationChart"/>
    <dgm:cxn modelId="{97D61565-65EB-E441-97A5-88B1C8AF8DD0}" type="presOf" srcId="{349CEDFD-3481-4326-8452-2FD207133FDC}" destId="{8C5D9911-8E83-E94F-9CE2-FE7F56DDC9DF}" srcOrd="0" destOrd="0" presId="urn:microsoft.com/office/officeart/2009/3/layout/HorizontalOrganizationChart"/>
    <dgm:cxn modelId="{4805BC6B-2AD4-5949-99AE-4D4BCDAEEEC7}" type="presOf" srcId="{BE0C6147-4C1C-4076-BF43-077E83CED521}" destId="{D5DB6AD6-BB3F-5E4D-9878-E179FB06F36F}" srcOrd="0" destOrd="0" presId="urn:microsoft.com/office/officeart/2009/3/layout/HorizontalOrganizationChart"/>
    <dgm:cxn modelId="{DF1B426C-2278-4D44-AEE4-018F319DD43A}" srcId="{DE01B66D-9FB1-4F66-B355-153D017AA5BE}" destId="{8F4EDEE2-0B2C-4B22-A23E-122A0FE6F54F}" srcOrd="0" destOrd="0" parTransId="{479AFB7E-0CC3-4448-9347-C7E836B28322}" sibTransId="{3118C79A-92C5-462B-8896-0D85983E80EC}"/>
    <dgm:cxn modelId="{A59C3D4E-7BBA-9A49-8376-2EFBA4AE8B95}" type="presOf" srcId="{0CB63C15-76C6-45A2-8808-3355D79D0373}" destId="{AC13A4A9-D65C-AF46-A287-345A4FF1F3B9}" srcOrd="1" destOrd="0" presId="urn:microsoft.com/office/officeart/2009/3/layout/HorizontalOrganizationChart"/>
    <dgm:cxn modelId="{23CCB273-A061-1846-8051-58BF069FBF5A}" type="presOf" srcId="{D238B0A0-AFA7-4C80-A8BB-142456C823D5}" destId="{26EB2005-9089-1A40-A6A1-D1089257C011}" srcOrd="0" destOrd="0" presId="urn:microsoft.com/office/officeart/2009/3/layout/HorizontalOrganizationChart"/>
    <dgm:cxn modelId="{6C488F55-DA46-4A40-A41C-DA3A8C6F7C83}" srcId="{88C3ED3F-C8E6-4461-B6EF-5F6079DE182F}" destId="{9C2F3A2C-E02C-4CED-AC00-9E074579D7EF}" srcOrd="0" destOrd="0" parTransId="{349CEDFD-3481-4326-8452-2FD207133FDC}" sibTransId="{AD8225A7-985F-42DD-B986-CA1F4E1C9AF8}"/>
    <dgm:cxn modelId="{1D4E7477-9227-274E-B83B-C7B17A062B1B}" type="presOf" srcId="{AFE37355-7AC0-4780-ADBD-B094B54C7716}" destId="{276F6065-A5A6-5146-B683-91221DAF05C6}" srcOrd="0" destOrd="0" presId="urn:microsoft.com/office/officeart/2009/3/layout/HorizontalOrganizationChart"/>
    <dgm:cxn modelId="{FCF53581-8848-284C-AF9D-F86BAF7F7C57}" type="presOf" srcId="{01F446B2-28C0-4953-BEBE-19825D585D0F}" destId="{CA9148B4-6E5C-6A43-A2E1-84E011767A8C}" srcOrd="1" destOrd="0" presId="urn:microsoft.com/office/officeart/2009/3/layout/HorizontalOrganizationChart"/>
    <dgm:cxn modelId="{CF54C581-3742-5945-91CD-47FC35686B45}" type="presOf" srcId="{3FF954B6-0050-44CB-ACE9-C5EF51A54A61}" destId="{2E13C246-FEAE-7044-9186-D3B905F957E0}" srcOrd="0" destOrd="0" presId="urn:microsoft.com/office/officeart/2009/3/layout/HorizontalOrganizationChart"/>
    <dgm:cxn modelId="{5AF2F782-AF6A-449D-8C58-AB3E5C3E5D14}" srcId="{CC6BF630-54F0-420A-BCF5-7821C70DC740}" destId="{FFD1FCF2-571E-4BFE-A091-17D40AE7F30E}" srcOrd="2" destOrd="0" parTransId="{5A0C183E-EC52-44C6-AC2A-4649AFA6F5D6}" sibTransId="{EC0F524A-0AAB-4204-81EF-4D96A7C9A295}"/>
    <dgm:cxn modelId="{FD309485-1751-4988-80FD-24D5AAB2867A}" srcId="{CC6BF630-54F0-420A-BCF5-7821C70DC740}" destId="{6459B18E-876C-44D3-9535-6E70B74B82AE}" srcOrd="0" destOrd="0" parTransId="{A34FD87E-9C9F-47DD-B6B9-9F65C121F327}" sibTransId="{0551FFFB-E0A6-44E2-84B0-5082FC0213DF}"/>
    <dgm:cxn modelId="{9298B08C-997F-5A4E-B3E3-DC30C3BD15E6}" type="presOf" srcId="{8F4EDEE2-0B2C-4B22-A23E-122A0FE6F54F}" destId="{841A5520-24FD-4945-BB2B-D2F2667E7C04}" srcOrd="1" destOrd="0" presId="urn:microsoft.com/office/officeart/2009/3/layout/HorizontalOrganizationChart"/>
    <dgm:cxn modelId="{5388B88F-AA59-9E4D-A369-7273C8D023A2}" type="presOf" srcId="{88C3ED3F-C8E6-4461-B6EF-5F6079DE182F}" destId="{F1E12E3E-F0DE-B549-9F4E-7D6B36650CEE}" srcOrd="1" destOrd="0" presId="urn:microsoft.com/office/officeart/2009/3/layout/HorizontalOrganizationChart"/>
    <dgm:cxn modelId="{95F1E191-372B-4C3D-8D81-635D8D25E728}" srcId="{CC6BF630-54F0-420A-BCF5-7821C70DC740}" destId="{8D24DD6E-66BB-4DF2-B76B-AFCE520A6E3A}" srcOrd="3" destOrd="0" parTransId="{D238B0A0-AFA7-4C80-A8BB-142456C823D5}" sibTransId="{BFAC4947-E55C-4C29-AAF9-413E007AAC14}"/>
    <dgm:cxn modelId="{7D281E99-72F8-48CE-8253-539822839E99}" srcId="{8F4EDEE2-0B2C-4B22-A23E-122A0FE6F54F}" destId="{3FF954B6-0050-44CB-ACE9-C5EF51A54A61}" srcOrd="1" destOrd="0" parTransId="{BE0C6147-4C1C-4076-BF43-077E83CED521}" sibTransId="{7121B89E-D7E3-43CF-B0CC-492CE21909D1}"/>
    <dgm:cxn modelId="{59F7FF9B-F9ED-4B35-8557-664A2CD9DF1A}" srcId="{DE01B66D-9FB1-4F66-B355-153D017AA5BE}" destId="{FDAA99DE-753C-4E83-9A07-76CE74A749D2}" srcOrd="1" destOrd="0" parTransId="{C6BE99D4-C973-4823-A4DA-FF9D563C02CF}" sibTransId="{F2E730AA-81A0-4621-A2CE-0CDFC4683972}"/>
    <dgm:cxn modelId="{C9A5489D-7BF9-9848-9C1B-4C34CAAB6C10}" type="presOf" srcId="{B08AA953-6EC2-4C31-9363-20A8857DA629}" destId="{9B073A34-D4DA-E848-98C0-7C1E72CB0554}" srcOrd="1" destOrd="0" presId="urn:microsoft.com/office/officeart/2009/3/layout/HorizontalOrganizationChart"/>
    <dgm:cxn modelId="{0AC655A0-A21F-CB42-9D25-1FE141886EF6}" type="presOf" srcId="{FDAA99DE-753C-4E83-9A07-76CE74A749D2}" destId="{B6DFAB03-59E0-FE43-AF17-987C6F4C1483}" srcOrd="1" destOrd="0" presId="urn:microsoft.com/office/officeart/2009/3/layout/HorizontalOrganizationChart"/>
    <dgm:cxn modelId="{1A6DC5A0-F48E-2A42-8C05-2A05F1F90D94}" type="presOf" srcId="{169B821A-C24C-4854-A0EC-195BED44D985}" destId="{A1F7212D-BB5F-7D4C-A930-228167D36654}" srcOrd="1" destOrd="0" presId="urn:microsoft.com/office/officeart/2009/3/layout/HorizontalOrganizationChart"/>
    <dgm:cxn modelId="{728DEBA1-74E3-476D-A56C-764D9EA714F6}" srcId="{CC6BF630-54F0-420A-BCF5-7821C70DC740}" destId="{82CC9F2A-9C30-4F65-8040-B0D6A5EC0B30}" srcOrd="4" destOrd="0" parTransId="{B0ABF7B5-6209-43B9-BE89-13F8B796B92E}" sibTransId="{9D03E053-05BA-40B2-AAC4-248E30E94DDF}"/>
    <dgm:cxn modelId="{3FE9CFA9-F7D6-1F43-B584-0C0EAD35572B}" type="presOf" srcId="{9C2F3A2C-E02C-4CED-AC00-9E074579D7EF}" destId="{5F901748-EF61-374A-B8E8-60FC0E80E234}" srcOrd="0" destOrd="0" presId="urn:microsoft.com/office/officeart/2009/3/layout/HorizontalOrganizationChart"/>
    <dgm:cxn modelId="{D55F69AE-B41A-4574-B1FE-2623A025CCF8}" srcId="{CC6BF630-54F0-420A-BCF5-7821C70DC740}" destId="{B08AA953-6EC2-4C31-9363-20A8857DA629}" srcOrd="1" destOrd="0" parTransId="{E4E5CE56-B456-4F25-A8B8-51DFC4984CA5}" sibTransId="{E1A9AC4B-4D6D-4171-A8BA-801ED378FC02}"/>
    <dgm:cxn modelId="{BF6F8BBF-C4F3-F74E-8B78-41A70142B240}" type="presOf" srcId="{6459B18E-876C-44D3-9535-6E70B74B82AE}" destId="{B63E836C-6F7F-8748-9E48-D63C33708340}" srcOrd="0" destOrd="0" presId="urn:microsoft.com/office/officeart/2009/3/layout/HorizontalOrganizationChart"/>
    <dgm:cxn modelId="{146700CB-0B0D-ED42-9BB0-5FF7BA1B4BF3}" type="presOf" srcId="{169B821A-C24C-4854-A0EC-195BED44D985}" destId="{FF0F8224-43F3-AD45-92E0-DDCC4167F8F9}" srcOrd="0" destOrd="0" presId="urn:microsoft.com/office/officeart/2009/3/layout/HorizontalOrganizationChart"/>
    <dgm:cxn modelId="{5D64B3CC-81FA-4447-8B5B-37B1FB2A024E}" type="presOf" srcId="{88C3ED3F-C8E6-4461-B6EF-5F6079DE182F}" destId="{2A20C15A-3AF0-C841-B631-08257D9DF164}" srcOrd="0" destOrd="0" presId="urn:microsoft.com/office/officeart/2009/3/layout/HorizontalOrganizationChart"/>
    <dgm:cxn modelId="{9F9F43CE-037B-4F14-875E-510690500D18}" srcId="{FDAA99DE-753C-4E83-9A07-76CE74A749D2}" destId="{CC6BF630-54F0-420A-BCF5-7821C70DC740}" srcOrd="0" destOrd="0" parTransId="{3428E01E-BF20-4FA7-8597-63699AF36096}" sibTransId="{7ED3DD92-18BB-4FB7-98ED-5C5EFAD70CDB}"/>
    <dgm:cxn modelId="{CFD0BECE-71B1-3B4B-B387-1E5F55B673F9}" type="presOf" srcId="{FDAA99DE-753C-4E83-9A07-76CE74A749D2}" destId="{940B1992-4C72-3645-A32C-5B03676DDFB9}" srcOrd="0" destOrd="0" presId="urn:microsoft.com/office/officeart/2009/3/layout/HorizontalOrganizationChart"/>
    <dgm:cxn modelId="{D7A2F0D1-17BA-0240-8111-605AACDF3B94}" type="presOf" srcId="{0CB63C15-76C6-45A2-8808-3355D79D0373}" destId="{B901446B-D3CC-8D4D-BEDE-B80D9FF08730}" srcOrd="0" destOrd="0" presId="urn:microsoft.com/office/officeart/2009/3/layout/HorizontalOrganizationChart"/>
    <dgm:cxn modelId="{5E49EED6-C773-CC41-83FF-EE439DC7582B}" type="presOf" srcId="{CC6BF630-54F0-420A-BCF5-7821C70DC740}" destId="{4E42EECF-3FEB-D14B-B3EC-76A05DE51BF1}" srcOrd="1" destOrd="0" presId="urn:microsoft.com/office/officeart/2009/3/layout/HorizontalOrganizationChart"/>
    <dgm:cxn modelId="{3F1D7ED8-8CCD-4534-B8EF-5EA8B8BFEF38}" srcId="{8F4EDEE2-0B2C-4B22-A23E-122A0FE6F54F}" destId="{0CB63C15-76C6-45A2-8808-3355D79D0373}" srcOrd="0" destOrd="0" parTransId="{F820FB15-20D7-466B-B399-9546FF33BC9A}" sibTransId="{7B0DC6DA-5D06-4912-8797-39879B10CAAE}"/>
    <dgm:cxn modelId="{A4EC72DB-08D8-DD4C-861B-6E22FA7780F0}" type="presOf" srcId="{8F4EDEE2-0B2C-4B22-A23E-122A0FE6F54F}" destId="{243EAB45-E0C7-2740-B3B1-5F16DE1AE6DD}" srcOrd="0" destOrd="0" presId="urn:microsoft.com/office/officeart/2009/3/layout/HorizontalOrganizationChart"/>
    <dgm:cxn modelId="{D90259DC-73C9-224A-B70A-8E6BC92D5165}" type="presOf" srcId="{82CC9F2A-9C30-4F65-8040-B0D6A5EC0B30}" destId="{B0AA18D0-EE4B-C54B-BF74-0578E5637B53}" srcOrd="0" destOrd="0" presId="urn:microsoft.com/office/officeart/2009/3/layout/HorizontalOrganizationChart"/>
    <dgm:cxn modelId="{520412DF-AC0F-6547-A59B-51F741FF94B8}" type="presOf" srcId="{DE01B66D-9FB1-4F66-B355-153D017AA5BE}" destId="{FC314BC7-904C-9943-99BE-E32902ADABBA}" srcOrd="0" destOrd="0" presId="urn:microsoft.com/office/officeart/2009/3/layout/HorizontalOrganizationChart"/>
    <dgm:cxn modelId="{9668CDE2-47BF-674C-A621-81661F4F1EDA}" type="presOf" srcId="{01F446B2-28C0-4953-BEBE-19825D585D0F}" destId="{60741DBA-F6F6-CA4C-983E-F5D115370F85}" srcOrd="0" destOrd="0" presId="urn:microsoft.com/office/officeart/2009/3/layout/HorizontalOrganizationChart"/>
    <dgm:cxn modelId="{BBBCB3E5-65BB-45C6-B76A-872A667E9E0B}" srcId="{CC6BF630-54F0-420A-BCF5-7821C70DC740}" destId="{88C3ED3F-C8E6-4461-B6EF-5F6079DE182F}" srcOrd="5" destOrd="0" parTransId="{AFE37355-7AC0-4780-ADBD-B094B54C7716}" sibTransId="{465CDEF2-ABF3-4976-9CAE-4F2AF0FF84F0}"/>
    <dgm:cxn modelId="{5B0C98E7-51E4-4844-871E-23F266BD2348}" type="presOf" srcId="{B08AA953-6EC2-4C31-9363-20A8857DA629}" destId="{C473F096-BBCB-064A-88BA-78E5F921B4FF}" srcOrd="0" destOrd="0" presId="urn:microsoft.com/office/officeart/2009/3/layout/HorizontalOrganizationChart"/>
    <dgm:cxn modelId="{FFFE9EEC-4DC1-604F-8DDD-EF9D47550543}" type="presOf" srcId="{CC6BF630-54F0-420A-BCF5-7821C70DC740}" destId="{A1410520-49BA-BE4B-9293-401C5A97BF9E}" srcOrd="0" destOrd="0" presId="urn:microsoft.com/office/officeart/2009/3/layout/HorizontalOrganizationChart"/>
    <dgm:cxn modelId="{A497F4F0-167B-4C8D-AC2B-E1EF5823D4A9}" srcId="{88C3ED3F-C8E6-4461-B6EF-5F6079DE182F}" destId="{01F446B2-28C0-4953-BEBE-19825D585D0F}" srcOrd="2" destOrd="0" parTransId="{E5D5E0F8-07DB-4C19-94C8-A014298258CD}" sibTransId="{8E2EC8ED-F9CB-4E7D-9251-1B894E1E9A41}"/>
    <dgm:cxn modelId="{E3D5F4F2-D03E-7140-9B66-0259958C12FD}" type="presOf" srcId="{FFD1FCF2-571E-4BFE-A091-17D40AE7F30E}" destId="{9C64243E-7401-2343-9EE4-F742A9F0BDC4}" srcOrd="0" destOrd="0" presId="urn:microsoft.com/office/officeart/2009/3/layout/HorizontalOrganizationChart"/>
    <dgm:cxn modelId="{CE9C38F6-0CE4-E34C-A7E8-DBD5264124F8}" type="presOf" srcId="{E5D5E0F8-07DB-4C19-94C8-A014298258CD}" destId="{CB15C631-A8D4-A24F-98E5-5CB9FE3D605B}" srcOrd="0" destOrd="0" presId="urn:microsoft.com/office/officeart/2009/3/layout/HorizontalOrganizationChart"/>
    <dgm:cxn modelId="{B78C50F8-39AD-8F47-853C-8341A891EF57}" type="presOf" srcId="{A34FD87E-9C9F-47DD-B6B9-9F65C121F327}" destId="{90A0B004-CB10-804D-B61A-937499F7B282}" srcOrd="0" destOrd="0" presId="urn:microsoft.com/office/officeart/2009/3/layout/HorizontalOrganizationChart"/>
    <dgm:cxn modelId="{FEF0ACF9-40D8-3349-A0F5-019F3C83EE5B}" type="presOf" srcId="{B0ABF7B5-6209-43B9-BE89-13F8B796B92E}" destId="{A1324AA2-E59C-0843-95ED-E174C764A626}" srcOrd="0" destOrd="0" presId="urn:microsoft.com/office/officeart/2009/3/layout/HorizontalOrganizationChart"/>
    <dgm:cxn modelId="{E99ADEFE-104A-4C47-A0E4-84CD6408B831}" type="presOf" srcId="{5A0C183E-EC52-44C6-AC2A-4649AFA6F5D6}" destId="{0527AFE8-49E6-2B4D-B8B1-B81BE171F1FB}" srcOrd="0" destOrd="0" presId="urn:microsoft.com/office/officeart/2009/3/layout/HorizontalOrganizationChart"/>
    <dgm:cxn modelId="{D1E035FF-54C8-674C-B6CC-5E6A035702F3}" type="presOf" srcId="{3428E01E-BF20-4FA7-8597-63699AF36096}" destId="{57669617-548E-CD42-AC14-B9FBEB4E2884}" srcOrd="0" destOrd="0" presId="urn:microsoft.com/office/officeart/2009/3/layout/HorizontalOrganizationChart"/>
    <dgm:cxn modelId="{E08ADDAB-B915-374D-81B0-3AAD623CF67D}" type="presParOf" srcId="{FC314BC7-904C-9943-99BE-E32902ADABBA}" destId="{1C4870A9-89D3-EC4F-8166-466D7A218C0C}" srcOrd="0" destOrd="0" presId="urn:microsoft.com/office/officeart/2009/3/layout/HorizontalOrganizationChart"/>
    <dgm:cxn modelId="{656A83E7-9C7E-DC4D-9581-289462244C22}" type="presParOf" srcId="{1C4870A9-89D3-EC4F-8166-466D7A218C0C}" destId="{B2FAF5C9-9F27-7C49-AA09-350591ED6654}" srcOrd="0" destOrd="0" presId="urn:microsoft.com/office/officeart/2009/3/layout/HorizontalOrganizationChart"/>
    <dgm:cxn modelId="{03E90611-9E0A-C34F-A9C4-7802F70866FA}" type="presParOf" srcId="{B2FAF5C9-9F27-7C49-AA09-350591ED6654}" destId="{243EAB45-E0C7-2740-B3B1-5F16DE1AE6DD}" srcOrd="0" destOrd="0" presId="urn:microsoft.com/office/officeart/2009/3/layout/HorizontalOrganizationChart"/>
    <dgm:cxn modelId="{513663FC-05CB-9749-8C0D-9EDA8A9F9B2E}" type="presParOf" srcId="{B2FAF5C9-9F27-7C49-AA09-350591ED6654}" destId="{841A5520-24FD-4945-BB2B-D2F2667E7C04}" srcOrd="1" destOrd="0" presId="urn:microsoft.com/office/officeart/2009/3/layout/HorizontalOrganizationChart"/>
    <dgm:cxn modelId="{921955A3-3181-7A45-AE6D-18F64E6093C4}" type="presParOf" srcId="{1C4870A9-89D3-EC4F-8166-466D7A218C0C}" destId="{9F232B90-CA84-D744-901C-FB0CFD290CD8}" srcOrd="1" destOrd="0" presId="urn:microsoft.com/office/officeart/2009/3/layout/HorizontalOrganizationChart"/>
    <dgm:cxn modelId="{EA3D5CAD-8403-E642-BA19-0D657A1B1BA4}" type="presParOf" srcId="{9F232B90-CA84-D744-901C-FB0CFD290CD8}" destId="{1786DBE3-5EC7-F04F-9C8C-EDF6945E6B51}" srcOrd="0" destOrd="0" presId="urn:microsoft.com/office/officeart/2009/3/layout/HorizontalOrganizationChart"/>
    <dgm:cxn modelId="{A2B8DCF7-5D52-5D40-BB4A-579AA27CF16E}" type="presParOf" srcId="{9F232B90-CA84-D744-901C-FB0CFD290CD8}" destId="{28344D15-1789-C34D-9A9D-4C919926EB12}" srcOrd="1" destOrd="0" presId="urn:microsoft.com/office/officeart/2009/3/layout/HorizontalOrganizationChart"/>
    <dgm:cxn modelId="{FD461904-AB22-9949-B67D-86C13E9F357C}" type="presParOf" srcId="{28344D15-1789-C34D-9A9D-4C919926EB12}" destId="{95A463D7-5A5B-AB48-AE5C-2113F2D461AC}" srcOrd="0" destOrd="0" presId="urn:microsoft.com/office/officeart/2009/3/layout/HorizontalOrganizationChart"/>
    <dgm:cxn modelId="{F723B1E9-448B-C741-B4A2-29758F64A627}" type="presParOf" srcId="{95A463D7-5A5B-AB48-AE5C-2113F2D461AC}" destId="{B901446B-D3CC-8D4D-BEDE-B80D9FF08730}" srcOrd="0" destOrd="0" presId="urn:microsoft.com/office/officeart/2009/3/layout/HorizontalOrganizationChart"/>
    <dgm:cxn modelId="{ACE115C0-8757-8B47-89E5-8D1334176E48}" type="presParOf" srcId="{95A463D7-5A5B-AB48-AE5C-2113F2D461AC}" destId="{AC13A4A9-D65C-AF46-A287-345A4FF1F3B9}" srcOrd="1" destOrd="0" presId="urn:microsoft.com/office/officeart/2009/3/layout/HorizontalOrganizationChart"/>
    <dgm:cxn modelId="{00DC0859-9CC0-5440-ADBE-9838589A4A0D}" type="presParOf" srcId="{28344D15-1789-C34D-9A9D-4C919926EB12}" destId="{388A25DD-4287-E841-BE2E-AF431ADA0694}" srcOrd="1" destOrd="0" presId="urn:microsoft.com/office/officeart/2009/3/layout/HorizontalOrganizationChart"/>
    <dgm:cxn modelId="{24B51F94-1688-A241-A71F-AB79C2695FD4}" type="presParOf" srcId="{28344D15-1789-C34D-9A9D-4C919926EB12}" destId="{4661D847-C576-3B47-8A3B-0DFE69D69414}" srcOrd="2" destOrd="0" presId="urn:microsoft.com/office/officeart/2009/3/layout/HorizontalOrganizationChart"/>
    <dgm:cxn modelId="{86EFA753-4F7C-FE4B-A2DA-57ECA3CDB955}" type="presParOf" srcId="{9F232B90-CA84-D744-901C-FB0CFD290CD8}" destId="{D5DB6AD6-BB3F-5E4D-9878-E179FB06F36F}" srcOrd="2" destOrd="0" presId="urn:microsoft.com/office/officeart/2009/3/layout/HorizontalOrganizationChart"/>
    <dgm:cxn modelId="{D6CA28B7-0A5C-7D45-8010-894AE20EBDD5}" type="presParOf" srcId="{9F232B90-CA84-D744-901C-FB0CFD290CD8}" destId="{5DA67F91-780A-814B-AED3-C7EAF4F7B92F}" srcOrd="3" destOrd="0" presId="urn:microsoft.com/office/officeart/2009/3/layout/HorizontalOrganizationChart"/>
    <dgm:cxn modelId="{7BB919EE-FA4F-FC4E-BDAA-AF5F591BA496}" type="presParOf" srcId="{5DA67F91-780A-814B-AED3-C7EAF4F7B92F}" destId="{AEA90E91-C564-8642-ACC5-4DF3C77320C5}" srcOrd="0" destOrd="0" presId="urn:microsoft.com/office/officeart/2009/3/layout/HorizontalOrganizationChart"/>
    <dgm:cxn modelId="{7EE1B5C6-2E15-C54E-842B-C2661DE8F5CC}" type="presParOf" srcId="{AEA90E91-C564-8642-ACC5-4DF3C77320C5}" destId="{2E13C246-FEAE-7044-9186-D3B905F957E0}" srcOrd="0" destOrd="0" presId="urn:microsoft.com/office/officeart/2009/3/layout/HorizontalOrganizationChart"/>
    <dgm:cxn modelId="{52248815-79BE-BF4C-81E1-6482FBF5A9E3}" type="presParOf" srcId="{AEA90E91-C564-8642-ACC5-4DF3C77320C5}" destId="{B90733BC-773D-6640-B1FA-A6A93738198E}" srcOrd="1" destOrd="0" presId="urn:microsoft.com/office/officeart/2009/3/layout/HorizontalOrganizationChart"/>
    <dgm:cxn modelId="{5423A7E4-EC24-2642-9DFE-B64BB5D53681}" type="presParOf" srcId="{5DA67F91-780A-814B-AED3-C7EAF4F7B92F}" destId="{FB15C9A8-78CA-B848-A0D5-2F17386B7CAE}" srcOrd="1" destOrd="0" presId="urn:microsoft.com/office/officeart/2009/3/layout/HorizontalOrganizationChart"/>
    <dgm:cxn modelId="{C921AE1B-7250-0441-B68E-B4CB7D834DE0}" type="presParOf" srcId="{5DA67F91-780A-814B-AED3-C7EAF4F7B92F}" destId="{1D059202-3C68-BE4B-A6BF-14BBFDBE363B}" srcOrd="2" destOrd="0" presId="urn:microsoft.com/office/officeart/2009/3/layout/HorizontalOrganizationChart"/>
    <dgm:cxn modelId="{9D1D632A-14C1-1F4E-A9DA-B3B123AEB2B5}" type="presParOf" srcId="{1C4870A9-89D3-EC4F-8166-466D7A218C0C}" destId="{3624532F-5143-944E-8469-98960E60D258}" srcOrd="2" destOrd="0" presId="urn:microsoft.com/office/officeart/2009/3/layout/HorizontalOrganizationChart"/>
    <dgm:cxn modelId="{E18FB51D-C808-3542-960E-B52DB57AF927}" type="presParOf" srcId="{FC314BC7-904C-9943-99BE-E32902ADABBA}" destId="{710B2EC1-4471-BE41-B26A-E2C830EE7A2B}" srcOrd="1" destOrd="0" presId="urn:microsoft.com/office/officeart/2009/3/layout/HorizontalOrganizationChart"/>
    <dgm:cxn modelId="{BCDDD62F-D169-AE44-933C-7BB3A571EF09}" type="presParOf" srcId="{710B2EC1-4471-BE41-B26A-E2C830EE7A2B}" destId="{997113BA-FD74-6F4B-937F-2FE93D3AEF86}" srcOrd="0" destOrd="0" presId="urn:microsoft.com/office/officeart/2009/3/layout/HorizontalOrganizationChart"/>
    <dgm:cxn modelId="{E7D65711-0C78-5D4C-8B8C-ECD5C1CD7DEC}" type="presParOf" srcId="{997113BA-FD74-6F4B-937F-2FE93D3AEF86}" destId="{940B1992-4C72-3645-A32C-5B03676DDFB9}" srcOrd="0" destOrd="0" presId="urn:microsoft.com/office/officeart/2009/3/layout/HorizontalOrganizationChart"/>
    <dgm:cxn modelId="{461407AA-769C-A846-BCE3-B10809A8D55D}" type="presParOf" srcId="{997113BA-FD74-6F4B-937F-2FE93D3AEF86}" destId="{B6DFAB03-59E0-FE43-AF17-987C6F4C1483}" srcOrd="1" destOrd="0" presId="urn:microsoft.com/office/officeart/2009/3/layout/HorizontalOrganizationChart"/>
    <dgm:cxn modelId="{26216234-B557-014C-A6C6-675061EC50AB}" type="presParOf" srcId="{710B2EC1-4471-BE41-B26A-E2C830EE7A2B}" destId="{393202D8-2E97-8F4B-8A2E-8DE0EEB1F701}" srcOrd="1" destOrd="0" presId="urn:microsoft.com/office/officeart/2009/3/layout/HorizontalOrganizationChart"/>
    <dgm:cxn modelId="{81809962-743D-DA42-8C4B-BCDF480A7BC5}" type="presParOf" srcId="{393202D8-2E97-8F4B-8A2E-8DE0EEB1F701}" destId="{57669617-548E-CD42-AC14-B9FBEB4E2884}" srcOrd="0" destOrd="0" presId="urn:microsoft.com/office/officeart/2009/3/layout/HorizontalOrganizationChart"/>
    <dgm:cxn modelId="{A2A3A2D7-3A01-0344-87FD-CEAE1366AD37}" type="presParOf" srcId="{393202D8-2E97-8F4B-8A2E-8DE0EEB1F701}" destId="{FEC468F6-C007-A344-9ED6-76B2B4152D41}" srcOrd="1" destOrd="0" presId="urn:microsoft.com/office/officeart/2009/3/layout/HorizontalOrganizationChart"/>
    <dgm:cxn modelId="{BCFDA4B0-F2E4-7840-8BA0-EC9B930A9D2A}" type="presParOf" srcId="{FEC468F6-C007-A344-9ED6-76B2B4152D41}" destId="{4065C2C5-6540-A84A-86D1-7E7529579A0A}" srcOrd="0" destOrd="0" presId="urn:microsoft.com/office/officeart/2009/3/layout/HorizontalOrganizationChart"/>
    <dgm:cxn modelId="{D8AC7A7D-9226-CD4E-BABD-D8F848955EA3}" type="presParOf" srcId="{4065C2C5-6540-A84A-86D1-7E7529579A0A}" destId="{A1410520-49BA-BE4B-9293-401C5A97BF9E}" srcOrd="0" destOrd="0" presId="urn:microsoft.com/office/officeart/2009/3/layout/HorizontalOrganizationChart"/>
    <dgm:cxn modelId="{635FF26C-3D1C-A646-8DA8-95B31B1CC1A9}" type="presParOf" srcId="{4065C2C5-6540-A84A-86D1-7E7529579A0A}" destId="{4E42EECF-3FEB-D14B-B3EC-76A05DE51BF1}" srcOrd="1" destOrd="0" presId="urn:microsoft.com/office/officeart/2009/3/layout/HorizontalOrganizationChart"/>
    <dgm:cxn modelId="{2DA11E16-0026-284D-BD0E-4FE3CE47D2E6}" type="presParOf" srcId="{FEC468F6-C007-A344-9ED6-76B2B4152D41}" destId="{8F6AFDB4-406D-9748-9DFB-E63750731781}" srcOrd="1" destOrd="0" presId="urn:microsoft.com/office/officeart/2009/3/layout/HorizontalOrganizationChart"/>
    <dgm:cxn modelId="{9E743581-5B79-9540-A884-BAF091614FAD}" type="presParOf" srcId="{8F6AFDB4-406D-9748-9DFB-E63750731781}" destId="{90A0B004-CB10-804D-B61A-937499F7B282}" srcOrd="0" destOrd="0" presId="urn:microsoft.com/office/officeart/2009/3/layout/HorizontalOrganizationChart"/>
    <dgm:cxn modelId="{5F2F4E8B-448C-DC4F-9200-F19D017B30AF}" type="presParOf" srcId="{8F6AFDB4-406D-9748-9DFB-E63750731781}" destId="{251FDE10-40A4-CD4B-8781-C6B321CC8FE2}" srcOrd="1" destOrd="0" presId="urn:microsoft.com/office/officeart/2009/3/layout/HorizontalOrganizationChart"/>
    <dgm:cxn modelId="{D9226BCA-E1EF-3540-AA0B-B14D6370001A}" type="presParOf" srcId="{251FDE10-40A4-CD4B-8781-C6B321CC8FE2}" destId="{1DB3EF56-D6B6-B34C-813D-A6FDB8FC67D3}" srcOrd="0" destOrd="0" presId="urn:microsoft.com/office/officeart/2009/3/layout/HorizontalOrganizationChart"/>
    <dgm:cxn modelId="{5622A3F5-182D-AB4F-87EA-879627B036D8}" type="presParOf" srcId="{1DB3EF56-D6B6-B34C-813D-A6FDB8FC67D3}" destId="{B63E836C-6F7F-8748-9E48-D63C33708340}" srcOrd="0" destOrd="0" presId="urn:microsoft.com/office/officeart/2009/3/layout/HorizontalOrganizationChart"/>
    <dgm:cxn modelId="{712235B7-A620-114C-A901-AC4B0444F952}" type="presParOf" srcId="{1DB3EF56-D6B6-B34C-813D-A6FDB8FC67D3}" destId="{0F5E97AE-26D2-0741-9EB1-4E972ABBA60E}" srcOrd="1" destOrd="0" presId="urn:microsoft.com/office/officeart/2009/3/layout/HorizontalOrganizationChart"/>
    <dgm:cxn modelId="{60DC94AA-EE60-4147-819A-6053BB74CB30}" type="presParOf" srcId="{251FDE10-40A4-CD4B-8781-C6B321CC8FE2}" destId="{3894D7FB-1B24-354C-82B3-409B11C842EA}" srcOrd="1" destOrd="0" presId="urn:microsoft.com/office/officeart/2009/3/layout/HorizontalOrganizationChart"/>
    <dgm:cxn modelId="{49F2EFDC-ABAE-EA44-8D7E-AB151A8123B1}" type="presParOf" srcId="{251FDE10-40A4-CD4B-8781-C6B321CC8FE2}" destId="{4775955B-FF72-034B-B676-A9887F731775}" srcOrd="2" destOrd="0" presId="urn:microsoft.com/office/officeart/2009/3/layout/HorizontalOrganizationChart"/>
    <dgm:cxn modelId="{D7D14D66-068A-2846-BF0E-0DAFBF5EEEC2}" type="presParOf" srcId="{8F6AFDB4-406D-9748-9DFB-E63750731781}" destId="{2580ECD8-FF08-5B44-A2B6-599718115E62}" srcOrd="2" destOrd="0" presId="urn:microsoft.com/office/officeart/2009/3/layout/HorizontalOrganizationChart"/>
    <dgm:cxn modelId="{AC8F6C04-3951-0246-A08A-D8886166C5E6}" type="presParOf" srcId="{8F6AFDB4-406D-9748-9DFB-E63750731781}" destId="{EE5E36A8-73DE-B64D-8F8F-04EC1C8E14A4}" srcOrd="3" destOrd="0" presId="urn:microsoft.com/office/officeart/2009/3/layout/HorizontalOrganizationChart"/>
    <dgm:cxn modelId="{BFBA932F-56DF-9445-AA94-4DC8D40F759A}" type="presParOf" srcId="{EE5E36A8-73DE-B64D-8F8F-04EC1C8E14A4}" destId="{FB8D93BB-5176-8541-AE16-2838C17DE645}" srcOrd="0" destOrd="0" presId="urn:microsoft.com/office/officeart/2009/3/layout/HorizontalOrganizationChart"/>
    <dgm:cxn modelId="{22906CEC-E9CC-C14A-BEA3-55781236726F}" type="presParOf" srcId="{FB8D93BB-5176-8541-AE16-2838C17DE645}" destId="{C473F096-BBCB-064A-88BA-78E5F921B4FF}" srcOrd="0" destOrd="0" presId="urn:microsoft.com/office/officeart/2009/3/layout/HorizontalOrganizationChart"/>
    <dgm:cxn modelId="{710F3DAC-E91E-4142-9EDC-F033B09E9DD7}" type="presParOf" srcId="{FB8D93BB-5176-8541-AE16-2838C17DE645}" destId="{9B073A34-D4DA-E848-98C0-7C1E72CB0554}" srcOrd="1" destOrd="0" presId="urn:microsoft.com/office/officeart/2009/3/layout/HorizontalOrganizationChart"/>
    <dgm:cxn modelId="{5944A0A7-6CE0-3B49-AE69-74569B2D60B5}" type="presParOf" srcId="{EE5E36A8-73DE-B64D-8F8F-04EC1C8E14A4}" destId="{1D28AEA5-DA3B-1747-81D0-1C351560AC77}" srcOrd="1" destOrd="0" presId="urn:microsoft.com/office/officeart/2009/3/layout/HorizontalOrganizationChart"/>
    <dgm:cxn modelId="{4B38518B-A969-7349-9888-3F0FF0D621CD}" type="presParOf" srcId="{EE5E36A8-73DE-B64D-8F8F-04EC1C8E14A4}" destId="{2CFC0EAD-47E8-664F-AE5E-BEA867B4D042}" srcOrd="2" destOrd="0" presId="urn:microsoft.com/office/officeart/2009/3/layout/HorizontalOrganizationChart"/>
    <dgm:cxn modelId="{E714FEA0-55C0-C04F-8731-A4B70624F496}" type="presParOf" srcId="{8F6AFDB4-406D-9748-9DFB-E63750731781}" destId="{0527AFE8-49E6-2B4D-B8B1-B81BE171F1FB}" srcOrd="4" destOrd="0" presId="urn:microsoft.com/office/officeart/2009/3/layout/HorizontalOrganizationChart"/>
    <dgm:cxn modelId="{473D514F-53B6-784A-9256-CDBE5656F70B}" type="presParOf" srcId="{8F6AFDB4-406D-9748-9DFB-E63750731781}" destId="{3BE526B2-BA13-1A49-98DD-ECA742D926C6}" srcOrd="5" destOrd="0" presId="urn:microsoft.com/office/officeart/2009/3/layout/HorizontalOrganizationChart"/>
    <dgm:cxn modelId="{BC57F068-A87F-E549-AFE8-F43F1531CA8F}" type="presParOf" srcId="{3BE526B2-BA13-1A49-98DD-ECA742D926C6}" destId="{DD0DF89F-450B-B144-ADD2-9855002599E5}" srcOrd="0" destOrd="0" presId="urn:microsoft.com/office/officeart/2009/3/layout/HorizontalOrganizationChart"/>
    <dgm:cxn modelId="{2118FE91-1574-204A-B1D9-24FC14291367}" type="presParOf" srcId="{DD0DF89F-450B-B144-ADD2-9855002599E5}" destId="{9C64243E-7401-2343-9EE4-F742A9F0BDC4}" srcOrd="0" destOrd="0" presId="urn:microsoft.com/office/officeart/2009/3/layout/HorizontalOrganizationChart"/>
    <dgm:cxn modelId="{DE7CBB33-4DF0-E44D-B35C-1FB29B9E4A38}" type="presParOf" srcId="{DD0DF89F-450B-B144-ADD2-9855002599E5}" destId="{71DF0766-3320-694E-8242-CE3541E6C5C8}" srcOrd="1" destOrd="0" presId="urn:microsoft.com/office/officeart/2009/3/layout/HorizontalOrganizationChart"/>
    <dgm:cxn modelId="{0621182C-344D-FD47-8625-87B2D3774788}" type="presParOf" srcId="{3BE526B2-BA13-1A49-98DD-ECA742D926C6}" destId="{C11B3EFC-9C4F-E340-9B7C-F5935533B7D5}" srcOrd="1" destOrd="0" presId="urn:microsoft.com/office/officeart/2009/3/layout/HorizontalOrganizationChart"/>
    <dgm:cxn modelId="{648B1A2F-8E41-3D46-BEE8-C961BE341C54}" type="presParOf" srcId="{3BE526B2-BA13-1A49-98DD-ECA742D926C6}" destId="{44B1CA51-5740-D447-8382-B3516A5B8615}" srcOrd="2" destOrd="0" presId="urn:microsoft.com/office/officeart/2009/3/layout/HorizontalOrganizationChart"/>
    <dgm:cxn modelId="{3768B52B-C411-8A40-9513-51F231E5BC8E}" type="presParOf" srcId="{8F6AFDB4-406D-9748-9DFB-E63750731781}" destId="{26EB2005-9089-1A40-A6A1-D1089257C011}" srcOrd="6" destOrd="0" presId="urn:microsoft.com/office/officeart/2009/3/layout/HorizontalOrganizationChart"/>
    <dgm:cxn modelId="{2AFFE6B1-5A59-104D-B7DA-ED76519A2852}" type="presParOf" srcId="{8F6AFDB4-406D-9748-9DFB-E63750731781}" destId="{DFA2F61D-E1BF-054F-8542-F24391BFED1C}" srcOrd="7" destOrd="0" presId="urn:microsoft.com/office/officeart/2009/3/layout/HorizontalOrganizationChart"/>
    <dgm:cxn modelId="{ADCC5ADF-EE67-AE42-869B-838F99C16A14}" type="presParOf" srcId="{DFA2F61D-E1BF-054F-8542-F24391BFED1C}" destId="{A75F199F-E1DF-D54D-9DB0-43D02F3A5508}" srcOrd="0" destOrd="0" presId="urn:microsoft.com/office/officeart/2009/3/layout/HorizontalOrganizationChart"/>
    <dgm:cxn modelId="{774839DA-9157-9A43-B41C-6803B97CBF0B}" type="presParOf" srcId="{A75F199F-E1DF-D54D-9DB0-43D02F3A5508}" destId="{982C5AAA-DE76-8340-9E5F-4EF0ACEE1A91}" srcOrd="0" destOrd="0" presId="urn:microsoft.com/office/officeart/2009/3/layout/HorizontalOrganizationChart"/>
    <dgm:cxn modelId="{E0E02ACB-E102-0A4C-9BA4-9630BE6E04CC}" type="presParOf" srcId="{A75F199F-E1DF-D54D-9DB0-43D02F3A5508}" destId="{B9955F10-E184-EE47-8A4D-D3C1E1149D6D}" srcOrd="1" destOrd="0" presId="urn:microsoft.com/office/officeart/2009/3/layout/HorizontalOrganizationChart"/>
    <dgm:cxn modelId="{6E08028B-7B08-FB49-993B-BF321C7D402D}" type="presParOf" srcId="{DFA2F61D-E1BF-054F-8542-F24391BFED1C}" destId="{12E25D02-1DBE-1749-9879-60BC042A3851}" srcOrd="1" destOrd="0" presId="urn:microsoft.com/office/officeart/2009/3/layout/HorizontalOrganizationChart"/>
    <dgm:cxn modelId="{96E93200-240B-9C42-B0C5-1CA45830E209}" type="presParOf" srcId="{DFA2F61D-E1BF-054F-8542-F24391BFED1C}" destId="{3F2534EC-4026-5342-AE6A-633F6E2F25D7}" srcOrd="2" destOrd="0" presId="urn:microsoft.com/office/officeart/2009/3/layout/HorizontalOrganizationChart"/>
    <dgm:cxn modelId="{0C5D84C9-4162-F441-8113-C485A35E4F81}" type="presParOf" srcId="{8F6AFDB4-406D-9748-9DFB-E63750731781}" destId="{A1324AA2-E59C-0843-95ED-E174C764A626}" srcOrd="8" destOrd="0" presId="urn:microsoft.com/office/officeart/2009/3/layout/HorizontalOrganizationChart"/>
    <dgm:cxn modelId="{F9AFF198-951A-AA4A-B4C9-88FF10CCE92A}" type="presParOf" srcId="{8F6AFDB4-406D-9748-9DFB-E63750731781}" destId="{8C043652-594F-704C-BCBB-AA60CB752CF2}" srcOrd="9" destOrd="0" presId="urn:microsoft.com/office/officeart/2009/3/layout/HorizontalOrganizationChart"/>
    <dgm:cxn modelId="{A906388C-C84D-4E42-A863-211A3E0006A1}" type="presParOf" srcId="{8C043652-594F-704C-BCBB-AA60CB752CF2}" destId="{05472048-5F5A-0242-99E1-0F6C6D1EA290}" srcOrd="0" destOrd="0" presId="urn:microsoft.com/office/officeart/2009/3/layout/HorizontalOrganizationChart"/>
    <dgm:cxn modelId="{D07F465F-52EF-BD4B-8BFD-11DD8CD2C86D}" type="presParOf" srcId="{05472048-5F5A-0242-99E1-0F6C6D1EA290}" destId="{B0AA18D0-EE4B-C54B-BF74-0578E5637B53}" srcOrd="0" destOrd="0" presId="urn:microsoft.com/office/officeart/2009/3/layout/HorizontalOrganizationChart"/>
    <dgm:cxn modelId="{2774F558-94CF-C142-850D-A72AF5641B0A}" type="presParOf" srcId="{05472048-5F5A-0242-99E1-0F6C6D1EA290}" destId="{0CA469C3-7EDC-0649-AE69-DBB8AE131312}" srcOrd="1" destOrd="0" presId="urn:microsoft.com/office/officeart/2009/3/layout/HorizontalOrganizationChart"/>
    <dgm:cxn modelId="{1781496B-74EF-1047-8F27-83BF2B46322B}" type="presParOf" srcId="{8C043652-594F-704C-BCBB-AA60CB752CF2}" destId="{FC94317C-C847-7843-B77E-6C39212B32B5}" srcOrd="1" destOrd="0" presId="urn:microsoft.com/office/officeart/2009/3/layout/HorizontalOrganizationChart"/>
    <dgm:cxn modelId="{7BEADBB2-DCD5-2D41-B157-D3AFBDFDFD50}" type="presParOf" srcId="{8C043652-594F-704C-BCBB-AA60CB752CF2}" destId="{DBA21682-5561-7747-B8BA-0EF9B19A5FDC}" srcOrd="2" destOrd="0" presId="urn:microsoft.com/office/officeart/2009/3/layout/HorizontalOrganizationChart"/>
    <dgm:cxn modelId="{872B55B3-2D43-9844-B9D1-4919D4574E12}" type="presParOf" srcId="{8F6AFDB4-406D-9748-9DFB-E63750731781}" destId="{276F6065-A5A6-5146-B683-91221DAF05C6}" srcOrd="10" destOrd="0" presId="urn:microsoft.com/office/officeart/2009/3/layout/HorizontalOrganizationChart"/>
    <dgm:cxn modelId="{EED80F9D-AA6C-3840-8A31-6CCF95BC8C93}" type="presParOf" srcId="{8F6AFDB4-406D-9748-9DFB-E63750731781}" destId="{E7C335EB-764D-EC44-8455-DBF3211F8FB6}" srcOrd="11" destOrd="0" presId="urn:microsoft.com/office/officeart/2009/3/layout/HorizontalOrganizationChart"/>
    <dgm:cxn modelId="{2B120604-0A48-7945-B6E4-6E69C83CAAED}" type="presParOf" srcId="{E7C335EB-764D-EC44-8455-DBF3211F8FB6}" destId="{06EC8D78-48AD-874F-BDDF-21DD28B1D72D}" srcOrd="0" destOrd="0" presId="urn:microsoft.com/office/officeart/2009/3/layout/HorizontalOrganizationChart"/>
    <dgm:cxn modelId="{03054542-5844-AD4D-90CB-FC763EF491E8}" type="presParOf" srcId="{06EC8D78-48AD-874F-BDDF-21DD28B1D72D}" destId="{2A20C15A-3AF0-C841-B631-08257D9DF164}" srcOrd="0" destOrd="0" presId="urn:microsoft.com/office/officeart/2009/3/layout/HorizontalOrganizationChart"/>
    <dgm:cxn modelId="{28D16700-8EF4-FC45-B2B7-25E7434AC7ED}" type="presParOf" srcId="{06EC8D78-48AD-874F-BDDF-21DD28B1D72D}" destId="{F1E12E3E-F0DE-B549-9F4E-7D6B36650CEE}" srcOrd="1" destOrd="0" presId="urn:microsoft.com/office/officeart/2009/3/layout/HorizontalOrganizationChart"/>
    <dgm:cxn modelId="{1CC28BA9-3B1F-AE4D-A7C0-E97AEA17395C}" type="presParOf" srcId="{E7C335EB-764D-EC44-8455-DBF3211F8FB6}" destId="{13869D1F-AE3B-5944-96FB-F0A8B18B2E6A}" srcOrd="1" destOrd="0" presId="urn:microsoft.com/office/officeart/2009/3/layout/HorizontalOrganizationChart"/>
    <dgm:cxn modelId="{39819443-C85C-544E-A764-791E405256EE}" type="presParOf" srcId="{13869D1F-AE3B-5944-96FB-F0A8B18B2E6A}" destId="{8C5D9911-8E83-E94F-9CE2-FE7F56DDC9DF}" srcOrd="0" destOrd="0" presId="urn:microsoft.com/office/officeart/2009/3/layout/HorizontalOrganizationChart"/>
    <dgm:cxn modelId="{2B304189-C31D-8645-A098-870E5CEF2BBE}" type="presParOf" srcId="{13869D1F-AE3B-5944-96FB-F0A8B18B2E6A}" destId="{051F58AE-D621-0346-A4CD-2B202DAA7A83}" srcOrd="1" destOrd="0" presId="urn:microsoft.com/office/officeart/2009/3/layout/HorizontalOrganizationChart"/>
    <dgm:cxn modelId="{D64CD861-B729-1B4E-AF12-A23D27E581C3}" type="presParOf" srcId="{051F58AE-D621-0346-A4CD-2B202DAA7A83}" destId="{2697E667-C6A1-7743-BD3F-FC1D93E8DFFE}" srcOrd="0" destOrd="0" presId="urn:microsoft.com/office/officeart/2009/3/layout/HorizontalOrganizationChart"/>
    <dgm:cxn modelId="{2CC8D832-2C33-CD47-9542-8044BD5DE371}" type="presParOf" srcId="{2697E667-C6A1-7743-BD3F-FC1D93E8DFFE}" destId="{5F901748-EF61-374A-B8E8-60FC0E80E234}" srcOrd="0" destOrd="0" presId="urn:microsoft.com/office/officeart/2009/3/layout/HorizontalOrganizationChart"/>
    <dgm:cxn modelId="{4A3954CB-5B47-2641-90BF-36E9CD9DFC94}" type="presParOf" srcId="{2697E667-C6A1-7743-BD3F-FC1D93E8DFFE}" destId="{1629A280-0822-AD4F-ADB2-0F3C9647B0C7}" srcOrd="1" destOrd="0" presId="urn:microsoft.com/office/officeart/2009/3/layout/HorizontalOrganizationChart"/>
    <dgm:cxn modelId="{CAF25463-F3AE-CD4C-B2B2-6638E09C6CE2}" type="presParOf" srcId="{051F58AE-D621-0346-A4CD-2B202DAA7A83}" destId="{A6C0D70F-8EAF-8D41-8708-7851F5C739DF}" srcOrd="1" destOrd="0" presId="urn:microsoft.com/office/officeart/2009/3/layout/HorizontalOrganizationChart"/>
    <dgm:cxn modelId="{01D3FAC7-E4F4-5F4D-8CB7-1E35C6322D1B}" type="presParOf" srcId="{051F58AE-D621-0346-A4CD-2B202DAA7A83}" destId="{D81177B7-D7D5-354C-B7F9-DE623388DC74}" srcOrd="2" destOrd="0" presId="urn:microsoft.com/office/officeart/2009/3/layout/HorizontalOrganizationChart"/>
    <dgm:cxn modelId="{C2B6D775-1977-5948-A538-273333324CA6}" type="presParOf" srcId="{13869D1F-AE3B-5944-96FB-F0A8B18B2E6A}" destId="{C85AA7EC-4980-FE48-A687-F3981524BFCC}" srcOrd="2" destOrd="0" presId="urn:microsoft.com/office/officeart/2009/3/layout/HorizontalOrganizationChart"/>
    <dgm:cxn modelId="{52FF7F44-0FAE-3645-88C0-E9E0CD64D279}" type="presParOf" srcId="{13869D1F-AE3B-5944-96FB-F0A8B18B2E6A}" destId="{D65C164B-7466-DC44-80A6-1D86F93123BD}" srcOrd="3" destOrd="0" presId="urn:microsoft.com/office/officeart/2009/3/layout/HorizontalOrganizationChart"/>
    <dgm:cxn modelId="{073BF179-0667-F541-8A14-1B86B146C26D}" type="presParOf" srcId="{D65C164B-7466-DC44-80A6-1D86F93123BD}" destId="{15CD5154-A13E-B14C-8F04-ECB6B057714B}" srcOrd="0" destOrd="0" presId="urn:microsoft.com/office/officeart/2009/3/layout/HorizontalOrganizationChart"/>
    <dgm:cxn modelId="{3B5B46F8-7F7A-9649-9B74-83B3C40C8944}" type="presParOf" srcId="{15CD5154-A13E-B14C-8F04-ECB6B057714B}" destId="{FF0F8224-43F3-AD45-92E0-DDCC4167F8F9}" srcOrd="0" destOrd="0" presId="urn:microsoft.com/office/officeart/2009/3/layout/HorizontalOrganizationChart"/>
    <dgm:cxn modelId="{18136C7A-4086-1547-9567-CFC74817FA0B}" type="presParOf" srcId="{15CD5154-A13E-B14C-8F04-ECB6B057714B}" destId="{A1F7212D-BB5F-7D4C-A930-228167D36654}" srcOrd="1" destOrd="0" presId="urn:microsoft.com/office/officeart/2009/3/layout/HorizontalOrganizationChart"/>
    <dgm:cxn modelId="{6A18E8F0-AA9D-0240-9601-C26A8DDE3EAD}" type="presParOf" srcId="{D65C164B-7466-DC44-80A6-1D86F93123BD}" destId="{8193227E-5FF5-8042-86F8-11F437FE3009}" srcOrd="1" destOrd="0" presId="urn:microsoft.com/office/officeart/2009/3/layout/HorizontalOrganizationChart"/>
    <dgm:cxn modelId="{28B66E0A-3BC9-324A-9E87-BB27BC01F58E}" type="presParOf" srcId="{D65C164B-7466-DC44-80A6-1D86F93123BD}" destId="{E9A5E0AD-9E57-D04D-AB9B-2E471939B65F}" srcOrd="2" destOrd="0" presId="urn:microsoft.com/office/officeart/2009/3/layout/HorizontalOrganizationChart"/>
    <dgm:cxn modelId="{10EC5470-4B63-C44F-A456-0C579B5E2670}" type="presParOf" srcId="{13869D1F-AE3B-5944-96FB-F0A8B18B2E6A}" destId="{CB15C631-A8D4-A24F-98E5-5CB9FE3D605B}" srcOrd="4" destOrd="0" presId="urn:microsoft.com/office/officeart/2009/3/layout/HorizontalOrganizationChart"/>
    <dgm:cxn modelId="{2B2E4A2F-3D4B-034A-9C90-7283B0E90D45}" type="presParOf" srcId="{13869D1F-AE3B-5944-96FB-F0A8B18B2E6A}" destId="{ECC7521F-F2A9-BC42-8834-04984A54CCB6}" srcOrd="5" destOrd="0" presId="urn:microsoft.com/office/officeart/2009/3/layout/HorizontalOrganizationChart"/>
    <dgm:cxn modelId="{FB12E4E5-487D-B347-BB71-608CC1DA3105}" type="presParOf" srcId="{ECC7521F-F2A9-BC42-8834-04984A54CCB6}" destId="{0FEEA3FD-3E60-EC4D-AED0-32295F8C84E7}" srcOrd="0" destOrd="0" presId="urn:microsoft.com/office/officeart/2009/3/layout/HorizontalOrganizationChart"/>
    <dgm:cxn modelId="{D8A9F8C9-F944-3D4B-995A-3DA7DA829F10}" type="presParOf" srcId="{0FEEA3FD-3E60-EC4D-AED0-32295F8C84E7}" destId="{60741DBA-F6F6-CA4C-983E-F5D115370F85}" srcOrd="0" destOrd="0" presId="urn:microsoft.com/office/officeart/2009/3/layout/HorizontalOrganizationChart"/>
    <dgm:cxn modelId="{CB7D1EEE-D860-9D48-BDE6-9E8DBA156453}" type="presParOf" srcId="{0FEEA3FD-3E60-EC4D-AED0-32295F8C84E7}" destId="{CA9148B4-6E5C-6A43-A2E1-84E011767A8C}" srcOrd="1" destOrd="0" presId="urn:microsoft.com/office/officeart/2009/3/layout/HorizontalOrganizationChart"/>
    <dgm:cxn modelId="{CE56468B-F175-E640-9D41-CD3930FD2651}" type="presParOf" srcId="{ECC7521F-F2A9-BC42-8834-04984A54CCB6}" destId="{FD57A932-F3C6-3D4D-937E-1C71FFBDC450}" srcOrd="1" destOrd="0" presId="urn:microsoft.com/office/officeart/2009/3/layout/HorizontalOrganizationChart"/>
    <dgm:cxn modelId="{E3535F95-F96D-7F4E-97D8-2DF858E59D15}" type="presParOf" srcId="{ECC7521F-F2A9-BC42-8834-04984A54CCB6}" destId="{C9350203-90EE-9048-A60B-E0B1BD682CE3}" srcOrd="2" destOrd="0" presId="urn:microsoft.com/office/officeart/2009/3/layout/HorizontalOrganizationChart"/>
    <dgm:cxn modelId="{CA83AD42-5CC5-F84E-9554-398581736073}" type="presParOf" srcId="{E7C335EB-764D-EC44-8455-DBF3211F8FB6}" destId="{4A544B5C-7FD7-E64C-887D-A2B3543BA1D6}" srcOrd="2" destOrd="0" presId="urn:microsoft.com/office/officeart/2009/3/layout/HorizontalOrganizationChart"/>
    <dgm:cxn modelId="{5AF7AC51-0A93-8447-B099-850FEDFB7908}" type="presParOf" srcId="{FEC468F6-C007-A344-9ED6-76B2B4152D41}" destId="{9D8F3CCB-472E-4E4A-A4FC-8EA96A0BDCBB}" srcOrd="2" destOrd="0" presId="urn:microsoft.com/office/officeart/2009/3/layout/HorizontalOrganizationChart"/>
    <dgm:cxn modelId="{7D600440-F325-464E-9155-BA4DBE367DCE}" type="presParOf" srcId="{710B2EC1-4471-BE41-B26A-E2C830EE7A2B}" destId="{638EA532-A084-374A-AB81-BFF66A4C058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FC5C71-8D0C-414D-92B8-E39879CC981C}"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3BE53412-766F-4490-BEAA-EBAB1AE32ED5}">
      <dgm:prSet/>
      <dgm:spPr/>
      <dgm:t>
        <a:bodyPr/>
        <a:lstStyle/>
        <a:p>
          <a:r>
            <a:rPr lang="en-US"/>
            <a:t>Leopold's Maneuvers</a:t>
          </a:r>
        </a:p>
      </dgm:t>
    </dgm:pt>
    <dgm:pt modelId="{081F743F-D4F4-4D17-8629-F62A9DAE1065}" type="parTrans" cxnId="{CFB6E8D4-7D59-490A-811E-1CC92E3D1621}">
      <dgm:prSet/>
      <dgm:spPr/>
      <dgm:t>
        <a:bodyPr/>
        <a:lstStyle/>
        <a:p>
          <a:endParaRPr lang="en-US"/>
        </a:p>
      </dgm:t>
    </dgm:pt>
    <dgm:pt modelId="{561DD3D9-7C29-4A74-9260-2C9FD5B9D2B2}" type="sibTrans" cxnId="{CFB6E8D4-7D59-490A-811E-1CC92E3D1621}">
      <dgm:prSet/>
      <dgm:spPr/>
      <dgm:t>
        <a:bodyPr/>
        <a:lstStyle/>
        <a:p>
          <a:endParaRPr lang="en-US"/>
        </a:p>
      </dgm:t>
    </dgm:pt>
    <dgm:pt modelId="{A90F097E-85E8-436C-883B-7688CA537FC2}">
      <dgm:prSet/>
      <dgm:spPr/>
      <dgm:t>
        <a:bodyPr/>
        <a:lstStyle/>
        <a:p>
          <a:r>
            <a:rPr lang="en-US"/>
            <a:t>Determine the presenting part of the fetus </a:t>
          </a:r>
        </a:p>
      </dgm:t>
    </dgm:pt>
    <dgm:pt modelId="{045F5642-FCA8-4A41-8E07-DC2C2BA288EC}" type="parTrans" cxnId="{5F310B01-259B-4F10-A197-F02C1BB98041}">
      <dgm:prSet/>
      <dgm:spPr/>
      <dgm:t>
        <a:bodyPr/>
        <a:lstStyle/>
        <a:p>
          <a:endParaRPr lang="en-US"/>
        </a:p>
      </dgm:t>
    </dgm:pt>
    <dgm:pt modelId="{10601B32-E268-4E46-ACAA-B230CE0A4927}" type="sibTrans" cxnId="{5F310B01-259B-4F10-A197-F02C1BB98041}">
      <dgm:prSet/>
      <dgm:spPr/>
      <dgm:t>
        <a:bodyPr/>
        <a:lstStyle/>
        <a:p>
          <a:endParaRPr lang="en-US"/>
        </a:p>
      </dgm:t>
    </dgm:pt>
    <dgm:pt modelId="{7D864172-C95B-4970-92A7-D2C5B966D3BD}">
      <dgm:prSet/>
      <dgm:spPr/>
      <dgm:t>
        <a:bodyPr/>
        <a:lstStyle/>
        <a:p>
          <a:r>
            <a:rPr lang="en-US"/>
            <a:t>Vertex – head </a:t>
          </a:r>
        </a:p>
      </dgm:t>
    </dgm:pt>
    <dgm:pt modelId="{B6C89419-53C7-4A98-AE90-6387DE8EE637}" type="parTrans" cxnId="{E8BE045B-984A-4A15-B10F-02B7792DECF0}">
      <dgm:prSet/>
      <dgm:spPr/>
      <dgm:t>
        <a:bodyPr/>
        <a:lstStyle/>
        <a:p>
          <a:endParaRPr lang="en-US"/>
        </a:p>
      </dgm:t>
    </dgm:pt>
    <dgm:pt modelId="{48C7231D-94E0-40F1-AEC4-9DB4FAFCD3D6}" type="sibTrans" cxnId="{E8BE045B-984A-4A15-B10F-02B7792DECF0}">
      <dgm:prSet/>
      <dgm:spPr/>
      <dgm:t>
        <a:bodyPr/>
        <a:lstStyle/>
        <a:p>
          <a:endParaRPr lang="en-US"/>
        </a:p>
      </dgm:t>
    </dgm:pt>
    <dgm:pt modelId="{A98A30B5-EF4C-4C84-9310-23786066C2E3}">
      <dgm:prSet/>
      <dgm:spPr/>
      <dgm:t>
        <a:bodyPr/>
        <a:lstStyle/>
        <a:p>
          <a:r>
            <a:rPr lang="en-US"/>
            <a:t>Breech – buttocks or feet </a:t>
          </a:r>
        </a:p>
      </dgm:t>
    </dgm:pt>
    <dgm:pt modelId="{97BF27FD-AE3F-4A4D-AD82-F9CD497EDB44}" type="parTrans" cxnId="{20A948E0-3AED-4EAF-8CDC-FBBD9A0D6C03}">
      <dgm:prSet/>
      <dgm:spPr/>
      <dgm:t>
        <a:bodyPr/>
        <a:lstStyle/>
        <a:p>
          <a:endParaRPr lang="en-US"/>
        </a:p>
      </dgm:t>
    </dgm:pt>
    <dgm:pt modelId="{0411764B-0E4B-4DC3-8AA0-8069F2C094D8}" type="sibTrans" cxnId="{20A948E0-3AED-4EAF-8CDC-FBBD9A0D6C03}">
      <dgm:prSet/>
      <dgm:spPr/>
      <dgm:t>
        <a:bodyPr/>
        <a:lstStyle/>
        <a:p>
          <a:endParaRPr lang="en-US"/>
        </a:p>
      </dgm:t>
    </dgm:pt>
    <dgm:pt modelId="{7CF7821C-B399-409D-8E95-31D658348A19}">
      <dgm:prSet/>
      <dgm:spPr/>
      <dgm:t>
        <a:bodyPr/>
        <a:lstStyle/>
        <a:p>
          <a:r>
            <a:rPr lang="en-US"/>
            <a:t>Late second trimester and third trimester visits </a:t>
          </a:r>
        </a:p>
      </dgm:t>
    </dgm:pt>
    <dgm:pt modelId="{47E50C75-AE95-4BF1-A691-432484038563}" type="parTrans" cxnId="{FF89341B-1FFA-4604-BB6B-B3F7C2A67252}">
      <dgm:prSet/>
      <dgm:spPr/>
      <dgm:t>
        <a:bodyPr/>
        <a:lstStyle/>
        <a:p>
          <a:endParaRPr lang="en-US"/>
        </a:p>
      </dgm:t>
    </dgm:pt>
    <dgm:pt modelId="{DF96BA6D-490C-4CE8-B19B-8A78E595CD28}" type="sibTrans" cxnId="{FF89341B-1FFA-4604-BB6B-B3F7C2A67252}">
      <dgm:prSet/>
      <dgm:spPr/>
      <dgm:t>
        <a:bodyPr/>
        <a:lstStyle/>
        <a:p>
          <a:endParaRPr lang="en-US"/>
        </a:p>
      </dgm:t>
    </dgm:pt>
    <dgm:pt modelId="{4414D124-93F1-4861-B3A6-653EA535B1ED}">
      <dgm:prSet/>
      <dgm:spPr/>
      <dgm:t>
        <a:bodyPr/>
        <a:lstStyle/>
        <a:p>
          <a:r>
            <a:rPr lang="en-US"/>
            <a:t>Fundal Height</a:t>
          </a:r>
        </a:p>
      </dgm:t>
    </dgm:pt>
    <dgm:pt modelId="{512254D3-007F-48EC-B1B7-61B55DBB3478}" type="parTrans" cxnId="{A8281F43-D2A9-4F35-95E4-41A49037B3E3}">
      <dgm:prSet/>
      <dgm:spPr/>
      <dgm:t>
        <a:bodyPr/>
        <a:lstStyle/>
        <a:p>
          <a:endParaRPr lang="en-US"/>
        </a:p>
      </dgm:t>
    </dgm:pt>
    <dgm:pt modelId="{B097FC76-2D90-42A8-A117-6C99B385DBED}" type="sibTrans" cxnId="{A8281F43-D2A9-4F35-95E4-41A49037B3E3}">
      <dgm:prSet/>
      <dgm:spPr/>
      <dgm:t>
        <a:bodyPr/>
        <a:lstStyle/>
        <a:p>
          <a:endParaRPr lang="en-US"/>
        </a:p>
      </dgm:t>
    </dgm:pt>
    <dgm:pt modelId="{FAF83FFE-FC7B-4D46-9EDC-8093895F83AC}">
      <dgm:prSet/>
      <dgm:spPr/>
      <dgm:t>
        <a:bodyPr/>
        <a:lstStyle/>
        <a:p>
          <a:r>
            <a:rPr lang="en-US"/>
            <a:t>Measure of distance from pubis symphysis to fundus</a:t>
          </a:r>
        </a:p>
      </dgm:t>
    </dgm:pt>
    <dgm:pt modelId="{0165B98E-84A6-4489-A13C-EBFBD8DA4DEC}" type="parTrans" cxnId="{9E02BADE-E286-4079-860B-3649FF2D0337}">
      <dgm:prSet/>
      <dgm:spPr/>
      <dgm:t>
        <a:bodyPr/>
        <a:lstStyle/>
        <a:p>
          <a:endParaRPr lang="en-US"/>
        </a:p>
      </dgm:t>
    </dgm:pt>
    <dgm:pt modelId="{D9E2CDBF-9C24-4861-98A0-94FFEE6DAE95}" type="sibTrans" cxnId="{9E02BADE-E286-4079-860B-3649FF2D0337}">
      <dgm:prSet/>
      <dgm:spPr/>
      <dgm:t>
        <a:bodyPr/>
        <a:lstStyle/>
        <a:p>
          <a:endParaRPr lang="en-US"/>
        </a:p>
      </dgm:t>
    </dgm:pt>
    <dgm:pt modelId="{3640F519-1C47-4A04-B776-03A44F247F77}">
      <dgm:prSet/>
      <dgm:spPr/>
      <dgm:t>
        <a:bodyPr/>
        <a:lstStyle/>
        <a:p>
          <a:r>
            <a:rPr lang="en-US"/>
            <a:t>Each visit after 20 weeks</a:t>
          </a:r>
        </a:p>
      </dgm:t>
    </dgm:pt>
    <dgm:pt modelId="{66CEBA70-2F14-40FB-9B6F-28E8F43C8D06}" type="parTrans" cxnId="{3176B2D7-F53D-438D-94D4-C638BEC409AE}">
      <dgm:prSet/>
      <dgm:spPr/>
      <dgm:t>
        <a:bodyPr/>
        <a:lstStyle/>
        <a:p>
          <a:endParaRPr lang="en-US"/>
        </a:p>
      </dgm:t>
    </dgm:pt>
    <dgm:pt modelId="{D04C1F01-1436-42E4-81F2-0FA7AF7CA58C}" type="sibTrans" cxnId="{3176B2D7-F53D-438D-94D4-C638BEC409AE}">
      <dgm:prSet/>
      <dgm:spPr/>
      <dgm:t>
        <a:bodyPr/>
        <a:lstStyle/>
        <a:p>
          <a:endParaRPr lang="en-US"/>
        </a:p>
      </dgm:t>
    </dgm:pt>
    <dgm:pt modelId="{8534417A-9CEF-40F5-8A2E-1E053DB75ECF}">
      <dgm:prSet/>
      <dgm:spPr/>
      <dgm:t>
        <a:bodyPr/>
        <a:lstStyle/>
        <a:p>
          <a:r>
            <a:rPr lang="en-US"/>
            <a:t>Cervical Exam</a:t>
          </a:r>
        </a:p>
      </dgm:t>
    </dgm:pt>
    <dgm:pt modelId="{BA779405-3730-442A-BCF4-E00D9C950132}" type="parTrans" cxnId="{76851ACC-9BEC-4C39-8AE1-8077AF60451E}">
      <dgm:prSet/>
      <dgm:spPr/>
      <dgm:t>
        <a:bodyPr/>
        <a:lstStyle/>
        <a:p>
          <a:endParaRPr lang="en-US"/>
        </a:p>
      </dgm:t>
    </dgm:pt>
    <dgm:pt modelId="{D890B016-9491-4C90-9723-BF91A87333CF}" type="sibTrans" cxnId="{76851ACC-9BEC-4C39-8AE1-8077AF60451E}">
      <dgm:prSet/>
      <dgm:spPr/>
      <dgm:t>
        <a:bodyPr/>
        <a:lstStyle/>
        <a:p>
          <a:endParaRPr lang="en-US"/>
        </a:p>
      </dgm:t>
    </dgm:pt>
    <dgm:pt modelId="{1E6247F2-C67D-4CC2-A029-FF7564ADB7FD}">
      <dgm:prSet/>
      <dgm:spPr/>
      <dgm:t>
        <a:bodyPr/>
        <a:lstStyle/>
        <a:p>
          <a:r>
            <a:rPr lang="en-US"/>
            <a:t>Examination of cervix to determine cervical softening and dilation</a:t>
          </a:r>
        </a:p>
      </dgm:t>
    </dgm:pt>
    <dgm:pt modelId="{5FC2F195-7036-4242-A89D-ABC7CE568750}" type="parTrans" cxnId="{862B504E-18AB-4365-835C-8AC81DB3DB2A}">
      <dgm:prSet/>
      <dgm:spPr/>
      <dgm:t>
        <a:bodyPr/>
        <a:lstStyle/>
        <a:p>
          <a:endParaRPr lang="en-US"/>
        </a:p>
      </dgm:t>
    </dgm:pt>
    <dgm:pt modelId="{07861813-E0E7-4B96-AE73-5CBF7D24988B}" type="sibTrans" cxnId="{862B504E-18AB-4365-835C-8AC81DB3DB2A}">
      <dgm:prSet/>
      <dgm:spPr/>
      <dgm:t>
        <a:bodyPr/>
        <a:lstStyle/>
        <a:p>
          <a:endParaRPr lang="en-US"/>
        </a:p>
      </dgm:t>
    </dgm:pt>
    <dgm:pt modelId="{F29C9D8D-B9C3-474B-82EF-F1A885A41800}">
      <dgm:prSet/>
      <dgm:spPr/>
      <dgm:t>
        <a:bodyPr/>
        <a:lstStyle/>
        <a:p>
          <a:r>
            <a:rPr lang="en-US"/>
            <a:t>Usually only done at term</a:t>
          </a:r>
        </a:p>
      </dgm:t>
    </dgm:pt>
    <dgm:pt modelId="{49BA70E3-847E-4841-8AED-98249D833669}" type="parTrans" cxnId="{979D2648-40BF-485E-84C2-DD4A6A6B3A9B}">
      <dgm:prSet/>
      <dgm:spPr/>
      <dgm:t>
        <a:bodyPr/>
        <a:lstStyle/>
        <a:p>
          <a:endParaRPr lang="en-US"/>
        </a:p>
      </dgm:t>
    </dgm:pt>
    <dgm:pt modelId="{21B7D508-1AEE-44E4-9376-B6E156ADECA4}" type="sibTrans" cxnId="{979D2648-40BF-485E-84C2-DD4A6A6B3A9B}">
      <dgm:prSet/>
      <dgm:spPr/>
      <dgm:t>
        <a:bodyPr/>
        <a:lstStyle/>
        <a:p>
          <a:endParaRPr lang="en-US"/>
        </a:p>
      </dgm:t>
    </dgm:pt>
    <dgm:pt modelId="{F544ED23-F800-B24A-8556-604A791E8539}" type="pres">
      <dgm:prSet presAssocID="{84FC5C71-8D0C-414D-92B8-E39879CC981C}" presName="linear" presStyleCnt="0">
        <dgm:presLayoutVars>
          <dgm:dir/>
          <dgm:animLvl val="lvl"/>
          <dgm:resizeHandles val="exact"/>
        </dgm:presLayoutVars>
      </dgm:prSet>
      <dgm:spPr/>
    </dgm:pt>
    <dgm:pt modelId="{EF0BDBE2-154A-2540-8B30-0F7FBEF6489E}" type="pres">
      <dgm:prSet presAssocID="{4414D124-93F1-4861-B3A6-653EA535B1ED}" presName="parentLin" presStyleCnt="0"/>
      <dgm:spPr/>
    </dgm:pt>
    <dgm:pt modelId="{9329BEEA-F3C1-A642-9CF7-D669B96770EF}" type="pres">
      <dgm:prSet presAssocID="{4414D124-93F1-4861-B3A6-653EA535B1ED}" presName="parentLeftMargin" presStyleLbl="node1" presStyleIdx="0" presStyleCnt="3"/>
      <dgm:spPr/>
    </dgm:pt>
    <dgm:pt modelId="{972EB8EF-EF22-A24B-9E7D-C5527D3FAA0A}" type="pres">
      <dgm:prSet presAssocID="{4414D124-93F1-4861-B3A6-653EA535B1ED}" presName="parentText" presStyleLbl="node1" presStyleIdx="0" presStyleCnt="3">
        <dgm:presLayoutVars>
          <dgm:chMax val="0"/>
          <dgm:bulletEnabled val="1"/>
        </dgm:presLayoutVars>
      </dgm:prSet>
      <dgm:spPr/>
    </dgm:pt>
    <dgm:pt modelId="{4E5D8446-213C-C741-A0EF-D910A73AADE0}" type="pres">
      <dgm:prSet presAssocID="{4414D124-93F1-4861-B3A6-653EA535B1ED}" presName="negativeSpace" presStyleCnt="0"/>
      <dgm:spPr/>
    </dgm:pt>
    <dgm:pt modelId="{7AB732C9-FFB2-9B46-9EE2-747BA79151C6}" type="pres">
      <dgm:prSet presAssocID="{4414D124-93F1-4861-B3A6-653EA535B1ED}" presName="childText" presStyleLbl="conFgAcc1" presStyleIdx="0" presStyleCnt="3">
        <dgm:presLayoutVars>
          <dgm:bulletEnabled val="1"/>
        </dgm:presLayoutVars>
      </dgm:prSet>
      <dgm:spPr/>
    </dgm:pt>
    <dgm:pt modelId="{0F577B4E-1D7D-3D41-884D-592F07D0A11F}" type="pres">
      <dgm:prSet presAssocID="{B097FC76-2D90-42A8-A117-6C99B385DBED}" presName="spaceBetweenRectangles" presStyleCnt="0"/>
      <dgm:spPr/>
    </dgm:pt>
    <dgm:pt modelId="{5E92A8F0-E1A4-7246-AA84-650774A48B30}" type="pres">
      <dgm:prSet presAssocID="{3BE53412-766F-4490-BEAA-EBAB1AE32ED5}" presName="parentLin" presStyleCnt="0"/>
      <dgm:spPr/>
    </dgm:pt>
    <dgm:pt modelId="{EEEF9C83-8649-FE42-B341-C6F99471458D}" type="pres">
      <dgm:prSet presAssocID="{3BE53412-766F-4490-BEAA-EBAB1AE32ED5}" presName="parentLeftMargin" presStyleLbl="node1" presStyleIdx="0" presStyleCnt="3"/>
      <dgm:spPr/>
    </dgm:pt>
    <dgm:pt modelId="{79FF0B27-B238-2A40-B0DA-27AA0FF71E99}" type="pres">
      <dgm:prSet presAssocID="{3BE53412-766F-4490-BEAA-EBAB1AE32ED5}" presName="parentText" presStyleLbl="node1" presStyleIdx="1" presStyleCnt="3">
        <dgm:presLayoutVars>
          <dgm:chMax val="0"/>
          <dgm:bulletEnabled val="1"/>
        </dgm:presLayoutVars>
      </dgm:prSet>
      <dgm:spPr/>
    </dgm:pt>
    <dgm:pt modelId="{F208D6FB-F26A-7744-9C95-708FE58F3078}" type="pres">
      <dgm:prSet presAssocID="{3BE53412-766F-4490-BEAA-EBAB1AE32ED5}" presName="negativeSpace" presStyleCnt="0"/>
      <dgm:spPr/>
    </dgm:pt>
    <dgm:pt modelId="{841067F7-42A3-4344-A08A-8DF1C2DEB821}" type="pres">
      <dgm:prSet presAssocID="{3BE53412-766F-4490-BEAA-EBAB1AE32ED5}" presName="childText" presStyleLbl="conFgAcc1" presStyleIdx="1" presStyleCnt="3">
        <dgm:presLayoutVars>
          <dgm:bulletEnabled val="1"/>
        </dgm:presLayoutVars>
      </dgm:prSet>
      <dgm:spPr/>
    </dgm:pt>
    <dgm:pt modelId="{2726F386-0D80-5E43-B4ED-EC2DA5DE9075}" type="pres">
      <dgm:prSet presAssocID="{561DD3D9-7C29-4A74-9260-2C9FD5B9D2B2}" presName="spaceBetweenRectangles" presStyleCnt="0"/>
      <dgm:spPr/>
    </dgm:pt>
    <dgm:pt modelId="{32D80BCF-8002-2548-BD8A-9407D14E5235}" type="pres">
      <dgm:prSet presAssocID="{8534417A-9CEF-40F5-8A2E-1E053DB75ECF}" presName="parentLin" presStyleCnt="0"/>
      <dgm:spPr/>
    </dgm:pt>
    <dgm:pt modelId="{184997C2-ADF6-AE4E-B112-1CBA5E6B4FCA}" type="pres">
      <dgm:prSet presAssocID="{8534417A-9CEF-40F5-8A2E-1E053DB75ECF}" presName="parentLeftMargin" presStyleLbl="node1" presStyleIdx="1" presStyleCnt="3"/>
      <dgm:spPr/>
    </dgm:pt>
    <dgm:pt modelId="{E96A15C6-EF88-8D43-AED5-18FDF90D2BBC}" type="pres">
      <dgm:prSet presAssocID="{8534417A-9CEF-40F5-8A2E-1E053DB75ECF}" presName="parentText" presStyleLbl="node1" presStyleIdx="2" presStyleCnt="3">
        <dgm:presLayoutVars>
          <dgm:chMax val="0"/>
          <dgm:bulletEnabled val="1"/>
        </dgm:presLayoutVars>
      </dgm:prSet>
      <dgm:spPr/>
    </dgm:pt>
    <dgm:pt modelId="{54597BDC-05A5-CF4C-B98B-78A8E3A60D6F}" type="pres">
      <dgm:prSet presAssocID="{8534417A-9CEF-40F5-8A2E-1E053DB75ECF}" presName="negativeSpace" presStyleCnt="0"/>
      <dgm:spPr/>
    </dgm:pt>
    <dgm:pt modelId="{655E63E7-4714-7448-8EA6-E2F76C1B3650}" type="pres">
      <dgm:prSet presAssocID="{8534417A-9CEF-40F5-8A2E-1E053DB75ECF}" presName="childText" presStyleLbl="conFgAcc1" presStyleIdx="2" presStyleCnt="3">
        <dgm:presLayoutVars>
          <dgm:bulletEnabled val="1"/>
        </dgm:presLayoutVars>
      </dgm:prSet>
      <dgm:spPr/>
    </dgm:pt>
  </dgm:ptLst>
  <dgm:cxnLst>
    <dgm:cxn modelId="{5F310B01-259B-4F10-A197-F02C1BB98041}" srcId="{3BE53412-766F-4490-BEAA-EBAB1AE32ED5}" destId="{A90F097E-85E8-436C-883B-7688CA537FC2}" srcOrd="0" destOrd="0" parTransId="{045F5642-FCA8-4A41-8E07-DC2C2BA288EC}" sibTransId="{10601B32-E268-4E46-ACAA-B230CE0A4927}"/>
    <dgm:cxn modelId="{C55A0404-A4DD-E847-8DC0-092498F93423}" type="presOf" srcId="{8534417A-9CEF-40F5-8A2E-1E053DB75ECF}" destId="{184997C2-ADF6-AE4E-B112-1CBA5E6B4FCA}" srcOrd="0" destOrd="0" presId="urn:microsoft.com/office/officeart/2005/8/layout/list1"/>
    <dgm:cxn modelId="{F7692E0A-3A09-8A4B-8004-F0E17254932B}" type="presOf" srcId="{4414D124-93F1-4861-B3A6-653EA535B1ED}" destId="{9329BEEA-F3C1-A642-9CF7-D669B96770EF}" srcOrd="0" destOrd="0" presId="urn:microsoft.com/office/officeart/2005/8/layout/list1"/>
    <dgm:cxn modelId="{20DE870C-C082-194F-9F72-939919BEDC04}" type="presOf" srcId="{3640F519-1C47-4A04-B776-03A44F247F77}" destId="{7AB732C9-FFB2-9B46-9EE2-747BA79151C6}" srcOrd="0" destOrd="1" presId="urn:microsoft.com/office/officeart/2005/8/layout/list1"/>
    <dgm:cxn modelId="{FF89341B-1FFA-4604-BB6B-B3F7C2A67252}" srcId="{3BE53412-766F-4490-BEAA-EBAB1AE32ED5}" destId="{7CF7821C-B399-409D-8E95-31D658348A19}" srcOrd="3" destOrd="0" parTransId="{47E50C75-AE95-4BF1-A691-432484038563}" sibTransId="{DF96BA6D-490C-4CE8-B19B-8A78E595CD28}"/>
    <dgm:cxn modelId="{E8BE045B-984A-4A15-B10F-02B7792DECF0}" srcId="{3BE53412-766F-4490-BEAA-EBAB1AE32ED5}" destId="{7D864172-C95B-4970-92A7-D2C5B966D3BD}" srcOrd="1" destOrd="0" parTransId="{B6C89419-53C7-4A98-AE90-6387DE8EE637}" sibTransId="{48C7231D-94E0-40F1-AEC4-9DB4FAFCD3D6}"/>
    <dgm:cxn modelId="{A8281F43-D2A9-4F35-95E4-41A49037B3E3}" srcId="{84FC5C71-8D0C-414D-92B8-E39879CC981C}" destId="{4414D124-93F1-4861-B3A6-653EA535B1ED}" srcOrd="0" destOrd="0" parTransId="{512254D3-007F-48EC-B1B7-61B55DBB3478}" sibTransId="{B097FC76-2D90-42A8-A117-6C99B385DBED}"/>
    <dgm:cxn modelId="{979D2648-40BF-485E-84C2-DD4A6A6B3A9B}" srcId="{8534417A-9CEF-40F5-8A2E-1E053DB75ECF}" destId="{F29C9D8D-B9C3-474B-82EF-F1A885A41800}" srcOrd="1" destOrd="0" parTransId="{49BA70E3-847E-4841-8AED-98249D833669}" sibTransId="{21B7D508-1AEE-44E4-9376-B6E156ADECA4}"/>
    <dgm:cxn modelId="{1BE7074B-4166-AD4E-B00F-D4473DB19147}" type="presOf" srcId="{84FC5C71-8D0C-414D-92B8-E39879CC981C}" destId="{F544ED23-F800-B24A-8556-604A791E8539}" srcOrd="0" destOrd="0" presId="urn:microsoft.com/office/officeart/2005/8/layout/list1"/>
    <dgm:cxn modelId="{862B504E-18AB-4365-835C-8AC81DB3DB2A}" srcId="{8534417A-9CEF-40F5-8A2E-1E053DB75ECF}" destId="{1E6247F2-C67D-4CC2-A029-FF7564ADB7FD}" srcOrd="0" destOrd="0" parTransId="{5FC2F195-7036-4242-A89D-ABC7CE568750}" sibTransId="{07861813-E0E7-4B96-AE73-5CBF7D24988B}"/>
    <dgm:cxn modelId="{A4A4CB7B-D13C-D445-9DB9-A6904E2859F2}" type="presOf" srcId="{A98A30B5-EF4C-4C84-9310-23786066C2E3}" destId="{841067F7-42A3-4344-A08A-8DF1C2DEB821}" srcOrd="0" destOrd="2" presId="urn:microsoft.com/office/officeart/2005/8/layout/list1"/>
    <dgm:cxn modelId="{E845BB89-CDBF-0D4E-A4A2-E661A2EC90FD}" type="presOf" srcId="{8534417A-9CEF-40F5-8A2E-1E053DB75ECF}" destId="{E96A15C6-EF88-8D43-AED5-18FDF90D2BBC}" srcOrd="1" destOrd="0" presId="urn:microsoft.com/office/officeart/2005/8/layout/list1"/>
    <dgm:cxn modelId="{D8B09591-54C0-0745-8ECE-AA7186B3CAC3}" type="presOf" srcId="{7D864172-C95B-4970-92A7-D2C5B966D3BD}" destId="{841067F7-42A3-4344-A08A-8DF1C2DEB821}" srcOrd="0" destOrd="1" presId="urn:microsoft.com/office/officeart/2005/8/layout/list1"/>
    <dgm:cxn modelId="{99908FAE-D4F1-0745-90C9-ED1D51E912FA}" type="presOf" srcId="{7CF7821C-B399-409D-8E95-31D658348A19}" destId="{841067F7-42A3-4344-A08A-8DF1C2DEB821}" srcOrd="0" destOrd="3" presId="urn:microsoft.com/office/officeart/2005/8/layout/list1"/>
    <dgm:cxn modelId="{62210AB2-334B-9641-9274-0491B20D8CBA}" type="presOf" srcId="{F29C9D8D-B9C3-474B-82EF-F1A885A41800}" destId="{655E63E7-4714-7448-8EA6-E2F76C1B3650}" srcOrd="0" destOrd="1" presId="urn:microsoft.com/office/officeart/2005/8/layout/list1"/>
    <dgm:cxn modelId="{247000B7-6E45-BC46-9024-1FC6ABC08CB5}" type="presOf" srcId="{3BE53412-766F-4490-BEAA-EBAB1AE32ED5}" destId="{79FF0B27-B238-2A40-B0DA-27AA0FF71E99}" srcOrd="1" destOrd="0" presId="urn:microsoft.com/office/officeart/2005/8/layout/list1"/>
    <dgm:cxn modelId="{096C69B9-3A53-5C4F-A82E-68799234D7E9}" type="presOf" srcId="{A90F097E-85E8-436C-883B-7688CA537FC2}" destId="{841067F7-42A3-4344-A08A-8DF1C2DEB821}" srcOrd="0" destOrd="0" presId="urn:microsoft.com/office/officeart/2005/8/layout/list1"/>
    <dgm:cxn modelId="{76851ACC-9BEC-4C39-8AE1-8077AF60451E}" srcId="{84FC5C71-8D0C-414D-92B8-E39879CC981C}" destId="{8534417A-9CEF-40F5-8A2E-1E053DB75ECF}" srcOrd="2" destOrd="0" parTransId="{BA779405-3730-442A-BCF4-E00D9C950132}" sibTransId="{D890B016-9491-4C90-9723-BF91A87333CF}"/>
    <dgm:cxn modelId="{52238BCD-400F-0D43-B305-6F9E2AAF6839}" type="presOf" srcId="{FAF83FFE-FC7B-4D46-9EDC-8093895F83AC}" destId="{7AB732C9-FFB2-9B46-9EE2-747BA79151C6}" srcOrd="0" destOrd="0" presId="urn:microsoft.com/office/officeart/2005/8/layout/list1"/>
    <dgm:cxn modelId="{2A55DDD4-A977-1746-9966-105F62EC9D7E}" type="presOf" srcId="{4414D124-93F1-4861-B3A6-653EA535B1ED}" destId="{972EB8EF-EF22-A24B-9E7D-C5527D3FAA0A}" srcOrd="1" destOrd="0" presId="urn:microsoft.com/office/officeart/2005/8/layout/list1"/>
    <dgm:cxn modelId="{CFB6E8D4-7D59-490A-811E-1CC92E3D1621}" srcId="{84FC5C71-8D0C-414D-92B8-E39879CC981C}" destId="{3BE53412-766F-4490-BEAA-EBAB1AE32ED5}" srcOrd="1" destOrd="0" parTransId="{081F743F-D4F4-4D17-8629-F62A9DAE1065}" sibTransId="{561DD3D9-7C29-4A74-9260-2C9FD5B9D2B2}"/>
    <dgm:cxn modelId="{3176B2D7-F53D-438D-94D4-C638BEC409AE}" srcId="{4414D124-93F1-4861-B3A6-653EA535B1ED}" destId="{3640F519-1C47-4A04-B776-03A44F247F77}" srcOrd="1" destOrd="0" parTransId="{66CEBA70-2F14-40FB-9B6F-28E8F43C8D06}" sibTransId="{D04C1F01-1436-42E4-81F2-0FA7AF7CA58C}"/>
    <dgm:cxn modelId="{D238CCDD-E0C9-994E-90C9-F918328BB12F}" type="presOf" srcId="{1E6247F2-C67D-4CC2-A029-FF7564ADB7FD}" destId="{655E63E7-4714-7448-8EA6-E2F76C1B3650}" srcOrd="0" destOrd="0" presId="urn:microsoft.com/office/officeart/2005/8/layout/list1"/>
    <dgm:cxn modelId="{9E02BADE-E286-4079-860B-3649FF2D0337}" srcId="{4414D124-93F1-4861-B3A6-653EA535B1ED}" destId="{FAF83FFE-FC7B-4D46-9EDC-8093895F83AC}" srcOrd="0" destOrd="0" parTransId="{0165B98E-84A6-4489-A13C-EBFBD8DA4DEC}" sibTransId="{D9E2CDBF-9C24-4861-98A0-94FFEE6DAE95}"/>
    <dgm:cxn modelId="{20A948E0-3AED-4EAF-8CDC-FBBD9A0D6C03}" srcId="{3BE53412-766F-4490-BEAA-EBAB1AE32ED5}" destId="{A98A30B5-EF4C-4C84-9310-23786066C2E3}" srcOrd="2" destOrd="0" parTransId="{97BF27FD-AE3F-4A4D-AD82-F9CD497EDB44}" sibTransId="{0411764B-0E4B-4DC3-8AA0-8069F2C094D8}"/>
    <dgm:cxn modelId="{54A459E4-BAE5-C546-BB7B-78254AA11128}" type="presOf" srcId="{3BE53412-766F-4490-BEAA-EBAB1AE32ED5}" destId="{EEEF9C83-8649-FE42-B341-C6F99471458D}" srcOrd="0" destOrd="0" presId="urn:microsoft.com/office/officeart/2005/8/layout/list1"/>
    <dgm:cxn modelId="{ACEC128C-6EED-5347-9B3C-8D1327A4B6FE}" type="presParOf" srcId="{F544ED23-F800-B24A-8556-604A791E8539}" destId="{EF0BDBE2-154A-2540-8B30-0F7FBEF6489E}" srcOrd="0" destOrd="0" presId="urn:microsoft.com/office/officeart/2005/8/layout/list1"/>
    <dgm:cxn modelId="{A251FD3C-984E-C149-910C-4EAB1DBDADB1}" type="presParOf" srcId="{EF0BDBE2-154A-2540-8B30-0F7FBEF6489E}" destId="{9329BEEA-F3C1-A642-9CF7-D669B96770EF}" srcOrd="0" destOrd="0" presId="urn:microsoft.com/office/officeart/2005/8/layout/list1"/>
    <dgm:cxn modelId="{3B598BA2-9DCF-6543-8B5E-C982B3B93552}" type="presParOf" srcId="{EF0BDBE2-154A-2540-8B30-0F7FBEF6489E}" destId="{972EB8EF-EF22-A24B-9E7D-C5527D3FAA0A}" srcOrd="1" destOrd="0" presId="urn:microsoft.com/office/officeart/2005/8/layout/list1"/>
    <dgm:cxn modelId="{61695977-F117-B244-906D-88F80C24A951}" type="presParOf" srcId="{F544ED23-F800-B24A-8556-604A791E8539}" destId="{4E5D8446-213C-C741-A0EF-D910A73AADE0}" srcOrd="1" destOrd="0" presId="urn:microsoft.com/office/officeart/2005/8/layout/list1"/>
    <dgm:cxn modelId="{C7656282-3E19-B046-90E9-3B2F6564927C}" type="presParOf" srcId="{F544ED23-F800-B24A-8556-604A791E8539}" destId="{7AB732C9-FFB2-9B46-9EE2-747BA79151C6}" srcOrd="2" destOrd="0" presId="urn:microsoft.com/office/officeart/2005/8/layout/list1"/>
    <dgm:cxn modelId="{C5E0A4A5-3234-F441-A782-A51566D98A98}" type="presParOf" srcId="{F544ED23-F800-B24A-8556-604A791E8539}" destId="{0F577B4E-1D7D-3D41-884D-592F07D0A11F}" srcOrd="3" destOrd="0" presId="urn:microsoft.com/office/officeart/2005/8/layout/list1"/>
    <dgm:cxn modelId="{39E1A3C9-2335-C349-886A-754C0C7B69C5}" type="presParOf" srcId="{F544ED23-F800-B24A-8556-604A791E8539}" destId="{5E92A8F0-E1A4-7246-AA84-650774A48B30}" srcOrd="4" destOrd="0" presId="urn:microsoft.com/office/officeart/2005/8/layout/list1"/>
    <dgm:cxn modelId="{C7BE2397-5A69-014C-BED5-3D65D7D8B18C}" type="presParOf" srcId="{5E92A8F0-E1A4-7246-AA84-650774A48B30}" destId="{EEEF9C83-8649-FE42-B341-C6F99471458D}" srcOrd="0" destOrd="0" presId="urn:microsoft.com/office/officeart/2005/8/layout/list1"/>
    <dgm:cxn modelId="{53F1935F-CF35-AF49-BE73-C1160FA31D0F}" type="presParOf" srcId="{5E92A8F0-E1A4-7246-AA84-650774A48B30}" destId="{79FF0B27-B238-2A40-B0DA-27AA0FF71E99}" srcOrd="1" destOrd="0" presId="urn:microsoft.com/office/officeart/2005/8/layout/list1"/>
    <dgm:cxn modelId="{6B957FC4-B9D5-0847-BCE1-934CF3A6FBA0}" type="presParOf" srcId="{F544ED23-F800-B24A-8556-604A791E8539}" destId="{F208D6FB-F26A-7744-9C95-708FE58F3078}" srcOrd="5" destOrd="0" presId="urn:microsoft.com/office/officeart/2005/8/layout/list1"/>
    <dgm:cxn modelId="{69920EB1-A952-F642-9ADE-519919D0FA3D}" type="presParOf" srcId="{F544ED23-F800-B24A-8556-604A791E8539}" destId="{841067F7-42A3-4344-A08A-8DF1C2DEB821}" srcOrd="6" destOrd="0" presId="urn:microsoft.com/office/officeart/2005/8/layout/list1"/>
    <dgm:cxn modelId="{00D075EE-A14F-EB47-B5F6-7233865F89C7}" type="presParOf" srcId="{F544ED23-F800-B24A-8556-604A791E8539}" destId="{2726F386-0D80-5E43-B4ED-EC2DA5DE9075}" srcOrd="7" destOrd="0" presId="urn:microsoft.com/office/officeart/2005/8/layout/list1"/>
    <dgm:cxn modelId="{C9288326-2C84-3B48-B94D-C2CBBA23C86C}" type="presParOf" srcId="{F544ED23-F800-B24A-8556-604A791E8539}" destId="{32D80BCF-8002-2548-BD8A-9407D14E5235}" srcOrd="8" destOrd="0" presId="urn:microsoft.com/office/officeart/2005/8/layout/list1"/>
    <dgm:cxn modelId="{B8FBFC44-F340-234B-9FB6-FEF964C31875}" type="presParOf" srcId="{32D80BCF-8002-2548-BD8A-9407D14E5235}" destId="{184997C2-ADF6-AE4E-B112-1CBA5E6B4FCA}" srcOrd="0" destOrd="0" presId="urn:microsoft.com/office/officeart/2005/8/layout/list1"/>
    <dgm:cxn modelId="{F98513A7-CBA2-AE44-B39C-31A821BDE892}" type="presParOf" srcId="{32D80BCF-8002-2548-BD8A-9407D14E5235}" destId="{E96A15C6-EF88-8D43-AED5-18FDF90D2BBC}" srcOrd="1" destOrd="0" presId="urn:microsoft.com/office/officeart/2005/8/layout/list1"/>
    <dgm:cxn modelId="{4B3230EA-88AF-774E-8E93-762652CCA06B}" type="presParOf" srcId="{F544ED23-F800-B24A-8556-604A791E8539}" destId="{54597BDC-05A5-CF4C-B98B-78A8E3A60D6F}" srcOrd="9" destOrd="0" presId="urn:microsoft.com/office/officeart/2005/8/layout/list1"/>
    <dgm:cxn modelId="{047B2E5A-B0B7-2848-9F87-B0DFBFD165C9}" type="presParOf" srcId="{F544ED23-F800-B24A-8556-604A791E8539}" destId="{655E63E7-4714-7448-8EA6-E2F76C1B365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232BC-2E38-4E48-8465-62FEF5B2CB6C}">
      <dsp:nvSpPr>
        <dsp:cNvPr id="0" name=""/>
        <dsp:cNvSpPr/>
      </dsp:nvSpPr>
      <dsp:spPr>
        <a:xfrm>
          <a:off x="429570" y="1075"/>
          <a:ext cx="3346456" cy="20078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Make sure the pregnancy is in the uterus</a:t>
          </a:r>
        </a:p>
      </dsp:txBody>
      <dsp:txXfrm>
        <a:off x="429570" y="1075"/>
        <a:ext cx="3346456" cy="2007873"/>
      </dsp:txXfrm>
    </dsp:sp>
    <dsp:sp modelId="{947DA0DD-CB39-2E40-BAC0-AC724F564C89}">
      <dsp:nvSpPr>
        <dsp:cNvPr id="0" name=""/>
        <dsp:cNvSpPr/>
      </dsp:nvSpPr>
      <dsp:spPr>
        <a:xfrm>
          <a:off x="4110672" y="1075"/>
          <a:ext cx="3346456" cy="20078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Normal BP in pregnancy is not 120/80</a:t>
          </a:r>
        </a:p>
      </dsp:txBody>
      <dsp:txXfrm>
        <a:off x="4110672" y="1075"/>
        <a:ext cx="3346456" cy="2007873"/>
      </dsp:txXfrm>
    </dsp:sp>
    <dsp:sp modelId="{2F7D19E1-1A4F-DD4E-8003-E1971BCAC42A}">
      <dsp:nvSpPr>
        <dsp:cNvPr id="0" name=""/>
        <dsp:cNvSpPr/>
      </dsp:nvSpPr>
      <dsp:spPr>
        <a:xfrm>
          <a:off x="429570" y="2343594"/>
          <a:ext cx="3346456" cy="20078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Pregnancy is a risk for thromboembolism</a:t>
          </a:r>
        </a:p>
      </dsp:txBody>
      <dsp:txXfrm>
        <a:off x="429570" y="2343594"/>
        <a:ext cx="3346456" cy="2007873"/>
      </dsp:txXfrm>
    </dsp:sp>
    <dsp:sp modelId="{4916E373-FD11-CE42-854D-0AE54FD01B4D}">
      <dsp:nvSpPr>
        <dsp:cNvPr id="0" name=""/>
        <dsp:cNvSpPr/>
      </dsp:nvSpPr>
      <dsp:spPr>
        <a:xfrm>
          <a:off x="4110672" y="2343594"/>
          <a:ext cx="3346456" cy="20078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Many lab values are different </a:t>
          </a:r>
        </a:p>
      </dsp:txBody>
      <dsp:txXfrm>
        <a:off x="4110672" y="2343594"/>
        <a:ext cx="3346456" cy="2007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F7992-1A23-FB4F-80A1-4D4DC4C32A06}">
      <dsp:nvSpPr>
        <dsp:cNvPr id="0" name=""/>
        <dsp:cNvSpPr/>
      </dsp:nvSpPr>
      <dsp:spPr>
        <a:xfrm>
          <a:off x="0" y="488247"/>
          <a:ext cx="4817176" cy="2680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866" tIns="479044" rIns="37386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First  - week 1 to 13 weeks 6 days</a:t>
          </a:r>
        </a:p>
        <a:p>
          <a:pPr marL="228600" lvl="1" indent="-228600" algn="l" defTabSz="1022350">
            <a:lnSpc>
              <a:spcPct val="90000"/>
            </a:lnSpc>
            <a:spcBef>
              <a:spcPct val="0"/>
            </a:spcBef>
            <a:spcAft>
              <a:spcPct val="15000"/>
            </a:spcAft>
            <a:buChar char="•"/>
          </a:pPr>
          <a:r>
            <a:rPr lang="en-US" sz="2300" kern="1200"/>
            <a:t>Second – 14 weeks 1 day  to 28 weeks 6 days</a:t>
          </a:r>
        </a:p>
        <a:p>
          <a:pPr marL="228600" lvl="1" indent="-228600" algn="l" defTabSz="1022350">
            <a:lnSpc>
              <a:spcPct val="90000"/>
            </a:lnSpc>
            <a:spcBef>
              <a:spcPct val="0"/>
            </a:spcBef>
            <a:spcAft>
              <a:spcPct val="15000"/>
            </a:spcAft>
            <a:buChar char="•"/>
          </a:pPr>
          <a:r>
            <a:rPr lang="en-US" sz="2300" kern="1200"/>
            <a:t>Third – 29 weeks 1 day to 41 weeks 6 days</a:t>
          </a:r>
        </a:p>
      </dsp:txBody>
      <dsp:txXfrm>
        <a:off x="0" y="488247"/>
        <a:ext cx="4817176" cy="2680650"/>
      </dsp:txXfrm>
    </dsp:sp>
    <dsp:sp modelId="{E98B2A57-4DA2-9740-83D8-C9E827314254}">
      <dsp:nvSpPr>
        <dsp:cNvPr id="0" name=""/>
        <dsp:cNvSpPr/>
      </dsp:nvSpPr>
      <dsp:spPr>
        <a:xfrm>
          <a:off x="240858" y="148767"/>
          <a:ext cx="3372023"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54" tIns="0" rIns="127454" bIns="0" numCol="1" spcCol="1270" anchor="ctr" anchorCtr="0">
          <a:noAutofit/>
        </a:bodyPr>
        <a:lstStyle/>
        <a:p>
          <a:pPr marL="0" lvl="0" indent="0" algn="l" defTabSz="1244600">
            <a:lnSpc>
              <a:spcPct val="90000"/>
            </a:lnSpc>
            <a:spcBef>
              <a:spcPct val="0"/>
            </a:spcBef>
            <a:spcAft>
              <a:spcPct val="35000"/>
            </a:spcAft>
            <a:buNone/>
          </a:pPr>
          <a:r>
            <a:rPr lang="en-US" sz="2800" kern="1200"/>
            <a:t>Trimesters</a:t>
          </a:r>
        </a:p>
      </dsp:txBody>
      <dsp:txXfrm>
        <a:off x="274002" y="181911"/>
        <a:ext cx="3305735" cy="612672"/>
      </dsp:txXfrm>
    </dsp:sp>
    <dsp:sp modelId="{463925D5-B512-CB4E-8C34-97EE40F8B932}">
      <dsp:nvSpPr>
        <dsp:cNvPr id="0" name=""/>
        <dsp:cNvSpPr/>
      </dsp:nvSpPr>
      <dsp:spPr>
        <a:xfrm>
          <a:off x="0" y="3632577"/>
          <a:ext cx="4817176" cy="13041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3866" tIns="479044" rIns="37386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Sometimes also called LNMP  (Last Normal Menstrual Period) </a:t>
          </a:r>
        </a:p>
      </dsp:txBody>
      <dsp:txXfrm>
        <a:off x="0" y="3632577"/>
        <a:ext cx="4817176" cy="1304100"/>
      </dsp:txXfrm>
    </dsp:sp>
    <dsp:sp modelId="{C0BFA638-AF1F-F843-A1D7-2B28E8840B46}">
      <dsp:nvSpPr>
        <dsp:cNvPr id="0" name=""/>
        <dsp:cNvSpPr/>
      </dsp:nvSpPr>
      <dsp:spPr>
        <a:xfrm>
          <a:off x="240858" y="3293097"/>
          <a:ext cx="4439234" cy="678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454" tIns="0" rIns="127454" bIns="0" numCol="1" spcCol="1270" anchor="ctr" anchorCtr="0">
          <a:noAutofit/>
        </a:bodyPr>
        <a:lstStyle/>
        <a:p>
          <a:pPr marL="0" lvl="0" indent="0" algn="l" defTabSz="1244600">
            <a:lnSpc>
              <a:spcPct val="90000"/>
            </a:lnSpc>
            <a:spcBef>
              <a:spcPct val="0"/>
            </a:spcBef>
            <a:spcAft>
              <a:spcPct val="35000"/>
            </a:spcAft>
            <a:buNone/>
          </a:pPr>
          <a:r>
            <a:rPr lang="en-US" sz="2800" kern="1200"/>
            <a:t>LMP (Last Menstrual Period</a:t>
          </a:r>
          <a:r>
            <a:rPr lang="en-US" sz="2000" kern="1200"/>
            <a:t>) </a:t>
          </a:r>
        </a:p>
      </dsp:txBody>
      <dsp:txXfrm>
        <a:off x="274002" y="3326241"/>
        <a:ext cx="437294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CAFB9-65C6-144F-9108-101CE9598621}">
      <dsp:nvSpPr>
        <dsp:cNvPr id="0" name=""/>
        <dsp:cNvSpPr/>
      </dsp:nvSpPr>
      <dsp:spPr>
        <a:xfrm>
          <a:off x="0" y="261954"/>
          <a:ext cx="4204051" cy="10824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Gestational Age</a:t>
          </a:r>
        </a:p>
      </dsp:txBody>
      <dsp:txXfrm>
        <a:off x="52841" y="314795"/>
        <a:ext cx="4098369" cy="976769"/>
      </dsp:txXfrm>
    </dsp:sp>
    <dsp:sp modelId="{C452E350-5A76-184B-A661-750125CDFF0B}">
      <dsp:nvSpPr>
        <dsp:cNvPr id="0" name=""/>
        <dsp:cNvSpPr/>
      </dsp:nvSpPr>
      <dsp:spPr>
        <a:xfrm>
          <a:off x="0" y="1344405"/>
          <a:ext cx="4204051" cy="28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7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Calculated from the LMP, not ovulation</a:t>
          </a:r>
        </a:p>
        <a:p>
          <a:pPr marL="228600" lvl="1" indent="-228600" algn="l" defTabSz="933450">
            <a:lnSpc>
              <a:spcPct val="90000"/>
            </a:lnSpc>
            <a:spcBef>
              <a:spcPct val="0"/>
            </a:spcBef>
            <a:spcAft>
              <a:spcPct val="20000"/>
            </a:spcAft>
            <a:buChar char="•"/>
          </a:pPr>
          <a:r>
            <a:rPr lang="en-US" sz="2100" kern="1200"/>
            <a:t>From LMP to ovulation there are about 14 days in a 28-day cycle</a:t>
          </a:r>
        </a:p>
        <a:p>
          <a:pPr marL="228600" lvl="1" indent="-228600" algn="l" defTabSz="933450">
            <a:lnSpc>
              <a:spcPct val="90000"/>
            </a:lnSpc>
            <a:spcBef>
              <a:spcPct val="0"/>
            </a:spcBef>
            <a:spcAft>
              <a:spcPct val="20000"/>
            </a:spcAft>
            <a:buChar char="•"/>
          </a:pPr>
          <a:r>
            <a:rPr lang="en-US" sz="2100" kern="1200"/>
            <a:t>Standard practice is to include those 2 weeks from LMP to ovulation when calculating the gestational age even though the pregnancy occurs after ovulation.</a:t>
          </a:r>
        </a:p>
      </dsp:txBody>
      <dsp:txXfrm>
        <a:off x="0" y="1344405"/>
        <a:ext cx="4204051" cy="2850390"/>
      </dsp:txXfrm>
    </dsp:sp>
    <dsp:sp modelId="{54BE0259-11E6-E74B-859B-A3A8274D3583}">
      <dsp:nvSpPr>
        <dsp:cNvPr id="0" name=""/>
        <dsp:cNvSpPr/>
      </dsp:nvSpPr>
      <dsp:spPr>
        <a:xfrm>
          <a:off x="0" y="4194795"/>
          <a:ext cx="4204051" cy="108245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Full term pregnancy is 40 weeks from LMP</a:t>
          </a:r>
        </a:p>
      </dsp:txBody>
      <dsp:txXfrm>
        <a:off x="52841" y="4247636"/>
        <a:ext cx="4098369" cy="976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9DB08-47C4-0644-9FAB-03F8A8855C6B}">
      <dsp:nvSpPr>
        <dsp:cNvPr id="0" name=""/>
        <dsp:cNvSpPr/>
      </dsp:nvSpPr>
      <dsp:spPr>
        <a:xfrm>
          <a:off x="0" y="194977"/>
          <a:ext cx="4204051" cy="1072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Term Pregnancy </a:t>
          </a:r>
          <a:r>
            <a:rPr lang="en-US" sz="2700" kern="1200" baseline="30000"/>
            <a:t>[6,7]</a:t>
          </a:r>
          <a:endParaRPr lang="en-US" sz="2700" kern="1200"/>
        </a:p>
      </dsp:txBody>
      <dsp:txXfrm>
        <a:off x="52359" y="247336"/>
        <a:ext cx="4099333" cy="967861"/>
      </dsp:txXfrm>
    </dsp:sp>
    <dsp:sp modelId="{DB155B58-37D7-0744-90A3-B204BC5EBFFB}">
      <dsp:nvSpPr>
        <dsp:cNvPr id="0" name=""/>
        <dsp:cNvSpPr/>
      </dsp:nvSpPr>
      <dsp:spPr>
        <a:xfrm>
          <a:off x="0" y="1267556"/>
          <a:ext cx="4204051" cy="2347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7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Early term: 37 weeks through 38 6/7 weeks</a:t>
          </a:r>
        </a:p>
        <a:p>
          <a:pPr marL="228600" lvl="1" indent="-228600" algn="l" defTabSz="933450">
            <a:lnSpc>
              <a:spcPct val="90000"/>
            </a:lnSpc>
            <a:spcBef>
              <a:spcPct val="0"/>
            </a:spcBef>
            <a:spcAft>
              <a:spcPct val="20000"/>
            </a:spcAft>
            <a:buChar char="•"/>
          </a:pPr>
          <a:r>
            <a:rPr lang="en-US" sz="2100" kern="1200"/>
            <a:t>Full term: 39 weeks through 40 6/7 weeks</a:t>
          </a:r>
        </a:p>
        <a:p>
          <a:pPr marL="228600" lvl="1" indent="-228600" algn="l" defTabSz="933450">
            <a:lnSpc>
              <a:spcPct val="90000"/>
            </a:lnSpc>
            <a:spcBef>
              <a:spcPct val="0"/>
            </a:spcBef>
            <a:spcAft>
              <a:spcPct val="20000"/>
            </a:spcAft>
            <a:buChar char="•"/>
          </a:pPr>
          <a:r>
            <a:rPr lang="en-US" sz="2100" kern="1200"/>
            <a:t>Late term: 41 weeks through 41 6/7 weeks </a:t>
          </a:r>
        </a:p>
        <a:p>
          <a:pPr marL="228600" lvl="1" indent="-228600" algn="l" defTabSz="933450">
            <a:lnSpc>
              <a:spcPct val="90000"/>
            </a:lnSpc>
            <a:spcBef>
              <a:spcPct val="0"/>
            </a:spcBef>
            <a:spcAft>
              <a:spcPct val="20000"/>
            </a:spcAft>
            <a:buChar char="•"/>
          </a:pPr>
          <a:r>
            <a:rPr lang="en-US" sz="2100" kern="1200"/>
            <a:t>Post term: 42 weeks and beyond</a:t>
          </a:r>
        </a:p>
      </dsp:txBody>
      <dsp:txXfrm>
        <a:off x="0" y="1267556"/>
        <a:ext cx="4204051" cy="2347379"/>
      </dsp:txXfrm>
    </dsp:sp>
    <dsp:sp modelId="{C5801502-A2E3-F44E-894A-907CB66D4D8A}">
      <dsp:nvSpPr>
        <dsp:cNvPr id="0" name=""/>
        <dsp:cNvSpPr/>
      </dsp:nvSpPr>
      <dsp:spPr>
        <a:xfrm>
          <a:off x="0" y="3614936"/>
          <a:ext cx="4204051" cy="10725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EDD (Estimated Date of Delivery) </a:t>
          </a:r>
        </a:p>
      </dsp:txBody>
      <dsp:txXfrm>
        <a:off x="52359" y="3667295"/>
        <a:ext cx="4099333" cy="967861"/>
      </dsp:txXfrm>
    </dsp:sp>
    <dsp:sp modelId="{1B953705-F195-8846-96C1-8F88B7BEFE19}">
      <dsp:nvSpPr>
        <dsp:cNvPr id="0" name=""/>
        <dsp:cNvSpPr/>
      </dsp:nvSpPr>
      <dsp:spPr>
        <a:xfrm>
          <a:off x="0" y="4687515"/>
          <a:ext cx="4204051"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7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sometimes also called EDC (Estimated Date of Confinement) </a:t>
          </a:r>
        </a:p>
      </dsp:txBody>
      <dsp:txXfrm>
        <a:off x="0" y="4687515"/>
        <a:ext cx="4204051" cy="656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8E70-6D02-3A4C-945D-5CB51A441F10}">
      <dsp:nvSpPr>
        <dsp:cNvPr id="0" name=""/>
        <dsp:cNvSpPr/>
      </dsp:nvSpPr>
      <dsp:spPr>
        <a:xfrm>
          <a:off x="0" y="177442"/>
          <a:ext cx="4204051" cy="672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Gravidity</a:t>
          </a:r>
        </a:p>
      </dsp:txBody>
      <dsp:txXfrm>
        <a:off x="32841" y="210283"/>
        <a:ext cx="4138369" cy="607068"/>
      </dsp:txXfrm>
    </dsp:sp>
    <dsp:sp modelId="{8423F87D-7492-914C-81F4-4A7775927ACD}">
      <dsp:nvSpPr>
        <dsp:cNvPr id="0" name=""/>
        <dsp:cNvSpPr/>
      </dsp:nvSpPr>
      <dsp:spPr>
        <a:xfrm>
          <a:off x="0" y="850192"/>
          <a:ext cx="4204051"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7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Pregnancy, no matter what the outcome</a:t>
          </a:r>
        </a:p>
      </dsp:txBody>
      <dsp:txXfrm>
        <a:off x="0" y="850192"/>
        <a:ext cx="4204051" cy="571320"/>
      </dsp:txXfrm>
    </dsp:sp>
    <dsp:sp modelId="{02C31CD5-55EB-5344-B9E5-EA1F48FF5EC5}">
      <dsp:nvSpPr>
        <dsp:cNvPr id="0" name=""/>
        <dsp:cNvSpPr/>
      </dsp:nvSpPr>
      <dsp:spPr>
        <a:xfrm>
          <a:off x="0" y="1421512"/>
          <a:ext cx="4204051" cy="672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Parity</a:t>
          </a:r>
        </a:p>
      </dsp:txBody>
      <dsp:txXfrm>
        <a:off x="32841" y="1454353"/>
        <a:ext cx="4138369" cy="607068"/>
      </dsp:txXfrm>
    </dsp:sp>
    <dsp:sp modelId="{ED9BD39D-683D-574B-98DB-5D89CF2B91FD}">
      <dsp:nvSpPr>
        <dsp:cNvPr id="0" name=""/>
        <dsp:cNvSpPr/>
      </dsp:nvSpPr>
      <dsp:spPr>
        <a:xfrm>
          <a:off x="0" y="2094263"/>
          <a:ext cx="4204051"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7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Birth of infant </a:t>
          </a:r>
          <a:r>
            <a:rPr lang="en-US" sz="1800" u="sng" kern="1200"/>
            <a:t>&gt;</a:t>
          </a:r>
          <a:r>
            <a:rPr lang="en-US" sz="1800" kern="1200"/>
            <a:t> 500 gm. or </a:t>
          </a:r>
          <a:r>
            <a:rPr lang="en-US" sz="1800" u="sng" kern="1200"/>
            <a:t>&gt;</a:t>
          </a:r>
          <a:r>
            <a:rPr lang="en-US" sz="1800" kern="1200"/>
            <a:t>20 weeks</a:t>
          </a:r>
        </a:p>
        <a:p>
          <a:pPr marL="171450" lvl="1" indent="-171450" algn="l" defTabSz="800100">
            <a:lnSpc>
              <a:spcPct val="90000"/>
            </a:lnSpc>
            <a:spcBef>
              <a:spcPct val="0"/>
            </a:spcBef>
            <a:spcAft>
              <a:spcPct val="20000"/>
            </a:spcAft>
            <a:buChar char="•"/>
          </a:pPr>
          <a:r>
            <a:rPr lang="en-US" sz="1800" kern="1200"/>
            <a:t>Does not refer to number of infants born</a:t>
          </a:r>
        </a:p>
      </dsp:txBody>
      <dsp:txXfrm>
        <a:off x="0" y="2094263"/>
        <a:ext cx="4204051" cy="880785"/>
      </dsp:txXfrm>
    </dsp:sp>
    <dsp:sp modelId="{05775AE6-58E1-8341-983B-C8E55F007F43}">
      <dsp:nvSpPr>
        <dsp:cNvPr id="0" name=""/>
        <dsp:cNvSpPr/>
      </dsp:nvSpPr>
      <dsp:spPr>
        <a:xfrm>
          <a:off x="0" y="2975048"/>
          <a:ext cx="4204051" cy="672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Adding prefixes</a:t>
          </a:r>
        </a:p>
      </dsp:txBody>
      <dsp:txXfrm>
        <a:off x="32841" y="3007889"/>
        <a:ext cx="4138369" cy="607068"/>
      </dsp:txXfrm>
    </dsp:sp>
    <dsp:sp modelId="{7BCABF81-C37A-2E4F-B21A-D97A134B84CF}">
      <dsp:nvSpPr>
        <dsp:cNvPr id="0" name=""/>
        <dsp:cNvSpPr/>
      </dsp:nvSpPr>
      <dsp:spPr>
        <a:xfrm>
          <a:off x="0" y="3647798"/>
          <a:ext cx="4204051" cy="171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7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Nulla means zero as in nulliparous (no births)</a:t>
          </a:r>
        </a:p>
        <a:p>
          <a:pPr marL="171450" lvl="1" indent="-171450" algn="l" defTabSz="800100">
            <a:lnSpc>
              <a:spcPct val="90000"/>
            </a:lnSpc>
            <a:spcBef>
              <a:spcPct val="0"/>
            </a:spcBef>
            <a:spcAft>
              <a:spcPct val="20000"/>
            </a:spcAft>
            <a:buChar char="•"/>
          </a:pPr>
          <a:r>
            <a:rPr lang="en-US" sz="1800" kern="1200"/>
            <a:t>Primi means first as in primigravida (first pregnancy) or primipara (first baby) </a:t>
          </a:r>
        </a:p>
        <a:p>
          <a:pPr marL="171450" lvl="1" indent="-171450" algn="l" defTabSz="800100">
            <a:lnSpc>
              <a:spcPct val="90000"/>
            </a:lnSpc>
            <a:spcBef>
              <a:spcPct val="0"/>
            </a:spcBef>
            <a:spcAft>
              <a:spcPct val="20000"/>
            </a:spcAft>
            <a:buChar char="•"/>
          </a:pPr>
          <a:r>
            <a:rPr lang="en-US" sz="1800" kern="1200"/>
            <a:t>Multi means more than one as in multiparous (&gt;1 birth)</a:t>
          </a:r>
        </a:p>
      </dsp:txBody>
      <dsp:txXfrm>
        <a:off x="0" y="3647798"/>
        <a:ext cx="4204051" cy="1713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5C631-A8D4-A24F-98E5-5CB9FE3D605B}">
      <dsp:nvSpPr>
        <dsp:cNvPr id="0" name=""/>
        <dsp:cNvSpPr/>
      </dsp:nvSpPr>
      <dsp:spPr>
        <a:xfrm>
          <a:off x="5600693" y="3472012"/>
          <a:ext cx="301335" cy="647870"/>
        </a:xfrm>
        <a:custGeom>
          <a:avLst/>
          <a:gdLst/>
          <a:ahLst/>
          <a:cxnLst/>
          <a:rect l="0" t="0" r="0" b="0"/>
          <a:pathLst>
            <a:path>
              <a:moveTo>
                <a:pt x="0" y="0"/>
              </a:moveTo>
              <a:lnTo>
                <a:pt x="150667" y="0"/>
              </a:lnTo>
              <a:lnTo>
                <a:pt x="150667" y="647870"/>
              </a:lnTo>
              <a:lnTo>
                <a:pt x="301335" y="64787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5AA7EC-4980-FE48-A687-F3981524BFCC}">
      <dsp:nvSpPr>
        <dsp:cNvPr id="0" name=""/>
        <dsp:cNvSpPr/>
      </dsp:nvSpPr>
      <dsp:spPr>
        <a:xfrm>
          <a:off x="5600693" y="3426292"/>
          <a:ext cx="301335" cy="91440"/>
        </a:xfrm>
        <a:custGeom>
          <a:avLst/>
          <a:gdLst/>
          <a:ahLst/>
          <a:cxnLst/>
          <a:rect l="0" t="0" r="0" b="0"/>
          <a:pathLst>
            <a:path>
              <a:moveTo>
                <a:pt x="0" y="45720"/>
              </a:moveTo>
              <a:lnTo>
                <a:pt x="301335"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D9911-8E83-E94F-9CE2-FE7F56DDC9DF}">
      <dsp:nvSpPr>
        <dsp:cNvPr id="0" name=""/>
        <dsp:cNvSpPr/>
      </dsp:nvSpPr>
      <dsp:spPr>
        <a:xfrm>
          <a:off x="5600693" y="2824142"/>
          <a:ext cx="301335" cy="647870"/>
        </a:xfrm>
        <a:custGeom>
          <a:avLst/>
          <a:gdLst/>
          <a:ahLst/>
          <a:cxnLst/>
          <a:rect l="0" t="0" r="0" b="0"/>
          <a:pathLst>
            <a:path>
              <a:moveTo>
                <a:pt x="0" y="647870"/>
              </a:moveTo>
              <a:lnTo>
                <a:pt x="150667" y="647870"/>
              </a:lnTo>
              <a:lnTo>
                <a:pt x="150667" y="0"/>
              </a:lnTo>
              <a:lnTo>
                <a:pt x="301335"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6F6065-A5A6-5146-B683-91221DAF05C6}">
      <dsp:nvSpPr>
        <dsp:cNvPr id="0" name=""/>
        <dsp:cNvSpPr/>
      </dsp:nvSpPr>
      <dsp:spPr>
        <a:xfrm>
          <a:off x="3792682" y="1852336"/>
          <a:ext cx="301335" cy="1619676"/>
        </a:xfrm>
        <a:custGeom>
          <a:avLst/>
          <a:gdLst/>
          <a:ahLst/>
          <a:cxnLst/>
          <a:rect l="0" t="0" r="0" b="0"/>
          <a:pathLst>
            <a:path>
              <a:moveTo>
                <a:pt x="0" y="0"/>
              </a:moveTo>
              <a:lnTo>
                <a:pt x="150667" y="0"/>
              </a:lnTo>
              <a:lnTo>
                <a:pt x="150667" y="1619676"/>
              </a:lnTo>
              <a:lnTo>
                <a:pt x="301335" y="161967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324AA2-E59C-0843-95ED-E174C764A626}">
      <dsp:nvSpPr>
        <dsp:cNvPr id="0" name=""/>
        <dsp:cNvSpPr/>
      </dsp:nvSpPr>
      <dsp:spPr>
        <a:xfrm>
          <a:off x="3792682" y="1852336"/>
          <a:ext cx="301335" cy="971805"/>
        </a:xfrm>
        <a:custGeom>
          <a:avLst/>
          <a:gdLst/>
          <a:ahLst/>
          <a:cxnLst/>
          <a:rect l="0" t="0" r="0" b="0"/>
          <a:pathLst>
            <a:path>
              <a:moveTo>
                <a:pt x="0" y="0"/>
              </a:moveTo>
              <a:lnTo>
                <a:pt x="150667" y="0"/>
              </a:lnTo>
              <a:lnTo>
                <a:pt x="150667" y="971805"/>
              </a:lnTo>
              <a:lnTo>
                <a:pt x="301335" y="97180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B2005-9089-1A40-A6A1-D1089257C011}">
      <dsp:nvSpPr>
        <dsp:cNvPr id="0" name=""/>
        <dsp:cNvSpPr/>
      </dsp:nvSpPr>
      <dsp:spPr>
        <a:xfrm>
          <a:off x="3792682" y="1852336"/>
          <a:ext cx="301335" cy="323935"/>
        </a:xfrm>
        <a:custGeom>
          <a:avLst/>
          <a:gdLst/>
          <a:ahLst/>
          <a:cxnLst/>
          <a:rect l="0" t="0" r="0" b="0"/>
          <a:pathLst>
            <a:path>
              <a:moveTo>
                <a:pt x="0" y="0"/>
              </a:moveTo>
              <a:lnTo>
                <a:pt x="150667" y="0"/>
              </a:lnTo>
              <a:lnTo>
                <a:pt x="150667" y="323935"/>
              </a:lnTo>
              <a:lnTo>
                <a:pt x="301335" y="32393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27AFE8-49E6-2B4D-B8B1-B81BE171F1FB}">
      <dsp:nvSpPr>
        <dsp:cNvPr id="0" name=""/>
        <dsp:cNvSpPr/>
      </dsp:nvSpPr>
      <dsp:spPr>
        <a:xfrm>
          <a:off x="3792682" y="1528401"/>
          <a:ext cx="301335" cy="323935"/>
        </a:xfrm>
        <a:custGeom>
          <a:avLst/>
          <a:gdLst/>
          <a:ahLst/>
          <a:cxnLst/>
          <a:rect l="0" t="0" r="0" b="0"/>
          <a:pathLst>
            <a:path>
              <a:moveTo>
                <a:pt x="0" y="323935"/>
              </a:moveTo>
              <a:lnTo>
                <a:pt x="150667" y="323935"/>
              </a:lnTo>
              <a:lnTo>
                <a:pt x="150667" y="0"/>
              </a:lnTo>
              <a:lnTo>
                <a:pt x="301335"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80ECD8-FF08-5B44-A2B6-599718115E62}">
      <dsp:nvSpPr>
        <dsp:cNvPr id="0" name=""/>
        <dsp:cNvSpPr/>
      </dsp:nvSpPr>
      <dsp:spPr>
        <a:xfrm>
          <a:off x="3792682" y="880531"/>
          <a:ext cx="301335" cy="971805"/>
        </a:xfrm>
        <a:custGeom>
          <a:avLst/>
          <a:gdLst/>
          <a:ahLst/>
          <a:cxnLst/>
          <a:rect l="0" t="0" r="0" b="0"/>
          <a:pathLst>
            <a:path>
              <a:moveTo>
                <a:pt x="0" y="971805"/>
              </a:moveTo>
              <a:lnTo>
                <a:pt x="150667" y="971805"/>
              </a:lnTo>
              <a:lnTo>
                <a:pt x="150667" y="0"/>
              </a:lnTo>
              <a:lnTo>
                <a:pt x="301335"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0B004-CB10-804D-B61A-937499F7B282}">
      <dsp:nvSpPr>
        <dsp:cNvPr id="0" name=""/>
        <dsp:cNvSpPr/>
      </dsp:nvSpPr>
      <dsp:spPr>
        <a:xfrm>
          <a:off x="3792682" y="232660"/>
          <a:ext cx="301335" cy="1619676"/>
        </a:xfrm>
        <a:custGeom>
          <a:avLst/>
          <a:gdLst/>
          <a:ahLst/>
          <a:cxnLst/>
          <a:rect l="0" t="0" r="0" b="0"/>
          <a:pathLst>
            <a:path>
              <a:moveTo>
                <a:pt x="0" y="1619676"/>
              </a:moveTo>
              <a:lnTo>
                <a:pt x="150667" y="1619676"/>
              </a:lnTo>
              <a:lnTo>
                <a:pt x="150667" y="0"/>
              </a:lnTo>
              <a:lnTo>
                <a:pt x="301335"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69617-548E-CD42-AC14-B9FBEB4E2884}">
      <dsp:nvSpPr>
        <dsp:cNvPr id="0" name=""/>
        <dsp:cNvSpPr/>
      </dsp:nvSpPr>
      <dsp:spPr>
        <a:xfrm>
          <a:off x="1984671" y="1806616"/>
          <a:ext cx="301335" cy="91440"/>
        </a:xfrm>
        <a:custGeom>
          <a:avLst/>
          <a:gdLst/>
          <a:ahLst/>
          <a:cxnLst/>
          <a:rect l="0" t="0" r="0" b="0"/>
          <a:pathLst>
            <a:path>
              <a:moveTo>
                <a:pt x="0" y="45720"/>
              </a:moveTo>
              <a:lnTo>
                <a:pt x="301335"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DB6AD6-BB3F-5E4D-9878-E179FB06F36F}">
      <dsp:nvSpPr>
        <dsp:cNvPr id="0" name=""/>
        <dsp:cNvSpPr/>
      </dsp:nvSpPr>
      <dsp:spPr>
        <a:xfrm>
          <a:off x="1984671" y="880531"/>
          <a:ext cx="301335" cy="323935"/>
        </a:xfrm>
        <a:custGeom>
          <a:avLst/>
          <a:gdLst/>
          <a:ahLst/>
          <a:cxnLst/>
          <a:rect l="0" t="0" r="0" b="0"/>
          <a:pathLst>
            <a:path>
              <a:moveTo>
                <a:pt x="0" y="0"/>
              </a:moveTo>
              <a:lnTo>
                <a:pt x="150667" y="0"/>
              </a:lnTo>
              <a:lnTo>
                <a:pt x="150667" y="323935"/>
              </a:lnTo>
              <a:lnTo>
                <a:pt x="301335" y="32393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86DBE3-5EC7-F04F-9C8C-EDF6945E6B51}">
      <dsp:nvSpPr>
        <dsp:cNvPr id="0" name=""/>
        <dsp:cNvSpPr/>
      </dsp:nvSpPr>
      <dsp:spPr>
        <a:xfrm>
          <a:off x="1984671" y="556595"/>
          <a:ext cx="301335" cy="323935"/>
        </a:xfrm>
        <a:custGeom>
          <a:avLst/>
          <a:gdLst/>
          <a:ahLst/>
          <a:cxnLst/>
          <a:rect l="0" t="0" r="0" b="0"/>
          <a:pathLst>
            <a:path>
              <a:moveTo>
                <a:pt x="0" y="323935"/>
              </a:moveTo>
              <a:lnTo>
                <a:pt x="150667" y="323935"/>
              </a:lnTo>
              <a:lnTo>
                <a:pt x="150667" y="0"/>
              </a:lnTo>
              <a:lnTo>
                <a:pt x="30133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3EAB45-E0C7-2740-B3B1-5F16DE1AE6DD}">
      <dsp:nvSpPr>
        <dsp:cNvPr id="0" name=""/>
        <dsp:cNvSpPr/>
      </dsp:nvSpPr>
      <dsp:spPr>
        <a:xfrm>
          <a:off x="477996" y="650763"/>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Present pregnancy</a:t>
          </a:r>
        </a:p>
      </dsp:txBody>
      <dsp:txXfrm>
        <a:off x="477996" y="650763"/>
        <a:ext cx="1506675" cy="459536"/>
      </dsp:txXfrm>
    </dsp:sp>
    <dsp:sp modelId="{B901446B-D3CC-8D4D-BEDE-B80D9FF08730}">
      <dsp:nvSpPr>
        <dsp:cNvPr id="0" name=""/>
        <dsp:cNvSpPr/>
      </dsp:nvSpPr>
      <dsp:spPr>
        <a:xfrm>
          <a:off x="2286006" y="326827"/>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Determine EDC</a:t>
          </a:r>
        </a:p>
      </dsp:txBody>
      <dsp:txXfrm>
        <a:off x="2286006" y="326827"/>
        <a:ext cx="1506675" cy="459536"/>
      </dsp:txXfrm>
    </dsp:sp>
    <dsp:sp modelId="{2E13C246-FEAE-7044-9186-D3B905F957E0}">
      <dsp:nvSpPr>
        <dsp:cNvPr id="0" name=""/>
        <dsp:cNvSpPr/>
      </dsp:nvSpPr>
      <dsp:spPr>
        <a:xfrm>
          <a:off x="2286006" y="974698"/>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Symptoms and complaints</a:t>
          </a:r>
        </a:p>
      </dsp:txBody>
      <dsp:txXfrm>
        <a:off x="2286006" y="974698"/>
        <a:ext cx="1506675" cy="459536"/>
      </dsp:txXfrm>
    </dsp:sp>
    <dsp:sp modelId="{940B1992-4C72-3645-A32C-5B03676DDFB9}">
      <dsp:nvSpPr>
        <dsp:cNvPr id="0" name=""/>
        <dsp:cNvSpPr/>
      </dsp:nvSpPr>
      <dsp:spPr>
        <a:xfrm>
          <a:off x="477996" y="1622568"/>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History</a:t>
          </a:r>
        </a:p>
      </dsp:txBody>
      <dsp:txXfrm>
        <a:off x="477996" y="1622568"/>
        <a:ext cx="1506675" cy="459536"/>
      </dsp:txXfrm>
    </dsp:sp>
    <dsp:sp modelId="{A1410520-49BA-BE4B-9293-401C5A97BF9E}">
      <dsp:nvSpPr>
        <dsp:cNvPr id="0" name=""/>
        <dsp:cNvSpPr/>
      </dsp:nvSpPr>
      <dsp:spPr>
        <a:xfrm>
          <a:off x="2286006" y="1622568"/>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Previous pregnancies</a:t>
          </a:r>
        </a:p>
      </dsp:txBody>
      <dsp:txXfrm>
        <a:off x="2286006" y="1622568"/>
        <a:ext cx="1506675" cy="459536"/>
      </dsp:txXfrm>
    </dsp:sp>
    <dsp:sp modelId="{B63E836C-6F7F-8748-9E48-D63C33708340}">
      <dsp:nvSpPr>
        <dsp:cNvPr id="0" name=""/>
        <dsp:cNvSpPr/>
      </dsp:nvSpPr>
      <dsp:spPr>
        <a:xfrm>
          <a:off x="4094017" y="2892"/>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Length of gestation</a:t>
          </a:r>
        </a:p>
      </dsp:txBody>
      <dsp:txXfrm>
        <a:off x="4094017" y="2892"/>
        <a:ext cx="1506675" cy="459536"/>
      </dsp:txXfrm>
    </dsp:sp>
    <dsp:sp modelId="{C473F096-BBCB-064A-88BA-78E5F921B4FF}">
      <dsp:nvSpPr>
        <dsp:cNvPr id="0" name=""/>
        <dsp:cNvSpPr/>
      </dsp:nvSpPr>
      <dsp:spPr>
        <a:xfrm>
          <a:off x="4094017" y="650763"/>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Birth weight</a:t>
          </a:r>
        </a:p>
      </dsp:txBody>
      <dsp:txXfrm>
        <a:off x="4094017" y="650763"/>
        <a:ext cx="1506675" cy="459536"/>
      </dsp:txXfrm>
    </dsp:sp>
    <dsp:sp modelId="{9C64243E-7401-2343-9EE4-F742A9F0BDC4}">
      <dsp:nvSpPr>
        <dsp:cNvPr id="0" name=""/>
        <dsp:cNvSpPr/>
      </dsp:nvSpPr>
      <dsp:spPr>
        <a:xfrm>
          <a:off x="4094017" y="1298633"/>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Fetal outcome</a:t>
          </a:r>
        </a:p>
      </dsp:txBody>
      <dsp:txXfrm>
        <a:off x="4094017" y="1298633"/>
        <a:ext cx="1506675" cy="459536"/>
      </dsp:txXfrm>
    </dsp:sp>
    <dsp:sp modelId="{982C5AAA-DE76-8340-9E5F-4EF0ACEE1A91}">
      <dsp:nvSpPr>
        <dsp:cNvPr id="0" name=""/>
        <dsp:cNvSpPr/>
      </dsp:nvSpPr>
      <dsp:spPr>
        <a:xfrm>
          <a:off x="4094017" y="1946503"/>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Length of labor</a:t>
          </a:r>
        </a:p>
      </dsp:txBody>
      <dsp:txXfrm>
        <a:off x="4094017" y="1946503"/>
        <a:ext cx="1506675" cy="459536"/>
      </dsp:txXfrm>
    </dsp:sp>
    <dsp:sp modelId="{B0AA18D0-EE4B-C54B-BF74-0578E5637B53}">
      <dsp:nvSpPr>
        <dsp:cNvPr id="0" name=""/>
        <dsp:cNvSpPr/>
      </dsp:nvSpPr>
      <dsp:spPr>
        <a:xfrm>
          <a:off x="4094017" y="2594374"/>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Type of delivery</a:t>
          </a:r>
        </a:p>
      </dsp:txBody>
      <dsp:txXfrm>
        <a:off x="4094017" y="2594374"/>
        <a:ext cx="1506675" cy="459536"/>
      </dsp:txXfrm>
    </dsp:sp>
    <dsp:sp modelId="{2A20C15A-3AF0-C841-B631-08257D9DF164}">
      <dsp:nvSpPr>
        <dsp:cNvPr id="0" name=""/>
        <dsp:cNvSpPr/>
      </dsp:nvSpPr>
      <dsp:spPr>
        <a:xfrm>
          <a:off x="4094017" y="3242244"/>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Complications </a:t>
          </a:r>
        </a:p>
      </dsp:txBody>
      <dsp:txXfrm>
        <a:off x="4094017" y="3242244"/>
        <a:ext cx="1506675" cy="459536"/>
      </dsp:txXfrm>
    </dsp:sp>
    <dsp:sp modelId="{5F901748-EF61-374A-B8E8-60FC0E80E234}">
      <dsp:nvSpPr>
        <dsp:cNvPr id="0" name=""/>
        <dsp:cNvSpPr/>
      </dsp:nvSpPr>
      <dsp:spPr>
        <a:xfrm>
          <a:off x="5902028" y="2594374"/>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Prenatal</a:t>
          </a:r>
        </a:p>
      </dsp:txBody>
      <dsp:txXfrm>
        <a:off x="5902028" y="2594374"/>
        <a:ext cx="1506675" cy="459536"/>
      </dsp:txXfrm>
    </dsp:sp>
    <dsp:sp modelId="{FF0F8224-43F3-AD45-92E0-DDCC4167F8F9}">
      <dsp:nvSpPr>
        <dsp:cNvPr id="0" name=""/>
        <dsp:cNvSpPr/>
      </dsp:nvSpPr>
      <dsp:spPr>
        <a:xfrm>
          <a:off x="5902028" y="3242244"/>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Delivery and labor</a:t>
          </a:r>
        </a:p>
      </dsp:txBody>
      <dsp:txXfrm>
        <a:off x="5902028" y="3242244"/>
        <a:ext cx="1506675" cy="459536"/>
      </dsp:txXfrm>
    </dsp:sp>
    <dsp:sp modelId="{60741DBA-F6F6-CA4C-983E-F5D115370F85}">
      <dsp:nvSpPr>
        <dsp:cNvPr id="0" name=""/>
        <dsp:cNvSpPr/>
      </dsp:nvSpPr>
      <dsp:spPr>
        <a:xfrm>
          <a:off x="5902028" y="3890115"/>
          <a:ext cx="1506675" cy="4595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Postpartum</a:t>
          </a:r>
        </a:p>
      </dsp:txBody>
      <dsp:txXfrm>
        <a:off x="5902028" y="3890115"/>
        <a:ext cx="1506675" cy="459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732C9-FFB2-9B46-9EE2-747BA79151C6}">
      <dsp:nvSpPr>
        <dsp:cNvPr id="0" name=""/>
        <dsp:cNvSpPr/>
      </dsp:nvSpPr>
      <dsp:spPr>
        <a:xfrm>
          <a:off x="0" y="307988"/>
          <a:ext cx="788670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Measure of distance from pubis symphysis to fundus</a:t>
          </a:r>
        </a:p>
        <a:p>
          <a:pPr marL="171450" lvl="1" indent="-171450" algn="l" defTabSz="711200">
            <a:lnSpc>
              <a:spcPct val="90000"/>
            </a:lnSpc>
            <a:spcBef>
              <a:spcPct val="0"/>
            </a:spcBef>
            <a:spcAft>
              <a:spcPct val="15000"/>
            </a:spcAft>
            <a:buChar char="•"/>
          </a:pPr>
          <a:r>
            <a:rPr lang="en-US" sz="1600" kern="1200"/>
            <a:t>Each visit after 20 weeks</a:t>
          </a:r>
        </a:p>
      </dsp:txBody>
      <dsp:txXfrm>
        <a:off x="0" y="307988"/>
        <a:ext cx="7886700" cy="932400"/>
      </dsp:txXfrm>
    </dsp:sp>
    <dsp:sp modelId="{972EB8EF-EF22-A24B-9E7D-C5527D3FAA0A}">
      <dsp:nvSpPr>
        <dsp:cNvPr id="0" name=""/>
        <dsp:cNvSpPr/>
      </dsp:nvSpPr>
      <dsp:spPr>
        <a:xfrm>
          <a:off x="394335" y="71828"/>
          <a:ext cx="552069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Fundal Height</a:t>
          </a:r>
        </a:p>
      </dsp:txBody>
      <dsp:txXfrm>
        <a:off x="417392" y="94885"/>
        <a:ext cx="5474576" cy="426206"/>
      </dsp:txXfrm>
    </dsp:sp>
    <dsp:sp modelId="{841067F7-42A3-4344-A08A-8DF1C2DEB821}">
      <dsp:nvSpPr>
        <dsp:cNvPr id="0" name=""/>
        <dsp:cNvSpPr/>
      </dsp:nvSpPr>
      <dsp:spPr>
        <a:xfrm>
          <a:off x="0" y="1562948"/>
          <a:ext cx="7886700" cy="1461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Determine the presenting part of the fetus </a:t>
          </a:r>
        </a:p>
        <a:p>
          <a:pPr marL="171450" lvl="1" indent="-171450" algn="l" defTabSz="711200">
            <a:lnSpc>
              <a:spcPct val="90000"/>
            </a:lnSpc>
            <a:spcBef>
              <a:spcPct val="0"/>
            </a:spcBef>
            <a:spcAft>
              <a:spcPct val="15000"/>
            </a:spcAft>
            <a:buChar char="•"/>
          </a:pPr>
          <a:r>
            <a:rPr lang="en-US" sz="1600" kern="1200"/>
            <a:t>Vertex – head </a:t>
          </a:r>
        </a:p>
        <a:p>
          <a:pPr marL="171450" lvl="1" indent="-171450" algn="l" defTabSz="711200">
            <a:lnSpc>
              <a:spcPct val="90000"/>
            </a:lnSpc>
            <a:spcBef>
              <a:spcPct val="0"/>
            </a:spcBef>
            <a:spcAft>
              <a:spcPct val="15000"/>
            </a:spcAft>
            <a:buChar char="•"/>
          </a:pPr>
          <a:r>
            <a:rPr lang="en-US" sz="1600" kern="1200"/>
            <a:t>Breech – buttocks or feet </a:t>
          </a:r>
        </a:p>
        <a:p>
          <a:pPr marL="171450" lvl="1" indent="-171450" algn="l" defTabSz="711200">
            <a:lnSpc>
              <a:spcPct val="90000"/>
            </a:lnSpc>
            <a:spcBef>
              <a:spcPct val="0"/>
            </a:spcBef>
            <a:spcAft>
              <a:spcPct val="15000"/>
            </a:spcAft>
            <a:buChar char="•"/>
          </a:pPr>
          <a:r>
            <a:rPr lang="en-US" sz="1600" kern="1200"/>
            <a:t>Late second trimester and third trimester visits </a:t>
          </a:r>
        </a:p>
      </dsp:txBody>
      <dsp:txXfrm>
        <a:off x="0" y="1562948"/>
        <a:ext cx="7886700" cy="1461600"/>
      </dsp:txXfrm>
    </dsp:sp>
    <dsp:sp modelId="{79FF0B27-B238-2A40-B0DA-27AA0FF71E99}">
      <dsp:nvSpPr>
        <dsp:cNvPr id="0" name=""/>
        <dsp:cNvSpPr/>
      </dsp:nvSpPr>
      <dsp:spPr>
        <a:xfrm>
          <a:off x="394335" y="1326788"/>
          <a:ext cx="552069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Leopold's Maneuvers</a:t>
          </a:r>
        </a:p>
      </dsp:txBody>
      <dsp:txXfrm>
        <a:off x="417392" y="1349845"/>
        <a:ext cx="5474576" cy="426206"/>
      </dsp:txXfrm>
    </dsp:sp>
    <dsp:sp modelId="{655E63E7-4714-7448-8EA6-E2F76C1B3650}">
      <dsp:nvSpPr>
        <dsp:cNvPr id="0" name=""/>
        <dsp:cNvSpPr/>
      </dsp:nvSpPr>
      <dsp:spPr>
        <a:xfrm>
          <a:off x="0" y="3347109"/>
          <a:ext cx="788670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Examination of cervix to determine cervical softening and dilation</a:t>
          </a:r>
        </a:p>
        <a:p>
          <a:pPr marL="171450" lvl="1" indent="-171450" algn="l" defTabSz="711200">
            <a:lnSpc>
              <a:spcPct val="90000"/>
            </a:lnSpc>
            <a:spcBef>
              <a:spcPct val="0"/>
            </a:spcBef>
            <a:spcAft>
              <a:spcPct val="15000"/>
            </a:spcAft>
            <a:buChar char="•"/>
          </a:pPr>
          <a:r>
            <a:rPr lang="en-US" sz="1600" kern="1200"/>
            <a:t>Usually only done at term</a:t>
          </a:r>
        </a:p>
      </dsp:txBody>
      <dsp:txXfrm>
        <a:off x="0" y="3347109"/>
        <a:ext cx="7886700" cy="932400"/>
      </dsp:txXfrm>
    </dsp:sp>
    <dsp:sp modelId="{E96A15C6-EF88-8D43-AED5-18FDF90D2BBC}">
      <dsp:nvSpPr>
        <dsp:cNvPr id="0" name=""/>
        <dsp:cNvSpPr/>
      </dsp:nvSpPr>
      <dsp:spPr>
        <a:xfrm>
          <a:off x="394335" y="3110949"/>
          <a:ext cx="552069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a:lnSpc>
              <a:spcPct val="90000"/>
            </a:lnSpc>
            <a:spcBef>
              <a:spcPct val="0"/>
            </a:spcBef>
            <a:spcAft>
              <a:spcPct val="35000"/>
            </a:spcAft>
            <a:buNone/>
          </a:pPr>
          <a:r>
            <a:rPr lang="en-US" sz="1600" kern="1200"/>
            <a:t>Cervical Exam</a:t>
          </a:r>
        </a:p>
      </dsp:txBody>
      <dsp:txXfrm>
        <a:off x="417392" y="3134006"/>
        <a:ext cx="547457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549" cy="468792"/>
          </a:xfrm>
          <a:prstGeom prst="rect">
            <a:avLst/>
          </a:prstGeom>
        </p:spPr>
        <p:txBody>
          <a:bodyPr vert="horz" lIns="92949" tIns="46474" rIns="92949" bIns="46474" rtlCol="0"/>
          <a:lstStyle>
            <a:lvl1pPr algn="l">
              <a:defRPr sz="1200"/>
            </a:lvl1pPr>
          </a:lstStyle>
          <a:p>
            <a:endParaRPr lang="en-US"/>
          </a:p>
        </p:txBody>
      </p:sp>
      <p:sp>
        <p:nvSpPr>
          <p:cNvPr id="3" name="Date Placeholder 2"/>
          <p:cNvSpPr>
            <a:spLocks noGrp="1"/>
          </p:cNvSpPr>
          <p:nvPr>
            <p:ph type="dt" sz="quarter" idx="1"/>
          </p:nvPr>
        </p:nvSpPr>
        <p:spPr>
          <a:xfrm>
            <a:off x="4007894" y="0"/>
            <a:ext cx="3067548" cy="468792"/>
          </a:xfrm>
          <a:prstGeom prst="rect">
            <a:avLst/>
          </a:prstGeom>
        </p:spPr>
        <p:txBody>
          <a:bodyPr vert="horz" lIns="92949" tIns="46474" rIns="92949" bIns="46474" rtlCol="0"/>
          <a:lstStyle>
            <a:lvl1pPr algn="r">
              <a:defRPr sz="1200"/>
            </a:lvl1pPr>
          </a:lstStyle>
          <a:p>
            <a:fld id="{14661263-BDE4-4E7C-B355-8482F87876A1}" type="datetimeFigureOut">
              <a:rPr lang="en-US" smtClean="0"/>
              <a:pPr/>
              <a:t>1/17/2023</a:t>
            </a:fld>
            <a:endParaRPr lang="en-US"/>
          </a:p>
        </p:txBody>
      </p:sp>
      <p:sp>
        <p:nvSpPr>
          <p:cNvPr id="4" name="Footer Placeholder 3"/>
          <p:cNvSpPr>
            <a:spLocks noGrp="1"/>
          </p:cNvSpPr>
          <p:nvPr>
            <p:ph type="ftr" sz="quarter" idx="2"/>
          </p:nvPr>
        </p:nvSpPr>
        <p:spPr>
          <a:xfrm>
            <a:off x="1" y="8899034"/>
            <a:ext cx="3067549" cy="468792"/>
          </a:xfrm>
          <a:prstGeom prst="rect">
            <a:avLst/>
          </a:prstGeom>
        </p:spPr>
        <p:txBody>
          <a:bodyPr vert="horz" lIns="92949" tIns="46474" rIns="92949" bIns="46474" rtlCol="0" anchor="b"/>
          <a:lstStyle>
            <a:lvl1pPr algn="l">
              <a:defRPr sz="1200"/>
            </a:lvl1pPr>
          </a:lstStyle>
          <a:p>
            <a:endParaRPr lang="en-US"/>
          </a:p>
        </p:txBody>
      </p:sp>
      <p:sp>
        <p:nvSpPr>
          <p:cNvPr id="5" name="Slide Number Placeholder 4"/>
          <p:cNvSpPr>
            <a:spLocks noGrp="1"/>
          </p:cNvSpPr>
          <p:nvPr>
            <p:ph type="sldNum" sz="quarter" idx="3"/>
          </p:nvPr>
        </p:nvSpPr>
        <p:spPr>
          <a:xfrm>
            <a:off x="4007894" y="8899034"/>
            <a:ext cx="3067548" cy="468792"/>
          </a:xfrm>
          <a:prstGeom prst="rect">
            <a:avLst/>
          </a:prstGeom>
        </p:spPr>
        <p:txBody>
          <a:bodyPr vert="horz" lIns="92949" tIns="46474" rIns="92949" bIns="46474" rtlCol="0" anchor="b"/>
          <a:lstStyle>
            <a:lvl1pPr algn="r">
              <a:defRPr sz="1200"/>
            </a:lvl1pPr>
          </a:lstStyle>
          <a:p>
            <a:fld id="{C089FB04-1864-4530-8C53-D37C5076B21E}" type="slidenum">
              <a:rPr lang="en-US" smtClean="0"/>
              <a:pPr/>
              <a:t>‹#›</a:t>
            </a:fld>
            <a:endParaRPr lang="en-US"/>
          </a:p>
        </p:txBody>
      </p:sp>
    </p:spTree>
    <p:extLst>
      <p:ext uri="{BB962C8B-B14F-4D97-AF65-F5344CB8AC3E}">
        <p14:creationId xmlns:p14="http://schemas.microsoft.com/office/powerpoint/2010/main" val="719496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1" tIns="46986" rIns="93971" bIns="46986" rtlCol="0"/>
          <a:lstStyle>
            <a:lvl1pPr algn="l">
              <a:defRPr sz="1200"/>
            </a:lvl1pPr>
          </a:lstStyle>
          <a:p>
            <a:endParaRPr lang="en-US"/>
          </a:p>
        </p:txBody>
      </p:sp>
      <p:sp>
        <p:nvSpPr>
          <p:cNvPr id="3" name="Date Placeholder 2"/>
          <p:cNvSpPr>
            <a:spLocks noGrp="1"/>
          </p:cNvSpPr>
          <p:nvPr>
            <p:ph type="dt" idx="1"/>
          </p:nvPr>
        </p:nvSpPr>
        <p:spPr>
          <a:xfrm>
            <a:off x="4008706" y="0"/>
            <a:ext cx="3066733" cy="468471"/>
          </a:xfrm>
          <a:prstGeom prst="rect">
            <a:avLst/>
          </a:prstGeom>
        </p:spPr>
        <p:txBody>
          <a:bodyPr vert="horz" lIns="93971" tIns="46986" rIns="93971" bIns="46986" rtlCol="0"/>
          <a:lstStyle>
            <a:lvl1pPr algn="r">
              <a:defRPr sz="1200"/>
            </a:lvl1pPr>
          </a:lstStyle>
          <a:p>
            <a:fld id="{A9D0AE97-C6C9-4A59-9618-64E683F6F834}" type="datetimeFigureOut">
              <a:rPr lang="en-US" smtClean="0"/>
              <a:pPr/>
              <a:t>1/17/2023</a:t>
            </a:fld>
            <a:endParaRPr lang="en-US"/>
          </a:p>
        </p:txBody>
      </p:sp>
      <p:sp>
        <p:nvSpPr>
          <p:cNvPr id="4" name="Slide Image Placeholder 3"/>
          <p:cNvSpPr>
            <a:spLocks noGrp="1" noRot="1" noChangeAspect="1"/>
          </p:cNvSpPr>
          <p:nvPr>
            <p:ph type="sldImg" idx="2"/>
          </p:nvPr>
        </p:nvSpPr>
        <p:spPr>
          <a:xfrm>
            <a:off x="1195388" y="701675"/>
            <a:ext cx="4687887" cy="3514725"/>
          </a:xfrm>
          <a:prstGeom prst="rect">
            <a:avLst/>
          </a:prstGeom>
          <a:noFill/>
          <a:ln w="12700">
            <a:solidFill>
              <a:prstClr val="black"/>
            </a:solidFill>
          </a:ln>
        </p:spPr>
        <p:txBody>
          <a:bodyPr vert="horz" lIns="93971" tIns="46986" rIns="93971"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1" tIns="46986" rIns="93971" bIns="469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1" tIns="46986" rIns="93971"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9328"/>
            <a:ext cx="3066733" cy="468471"/>
          </a:xfrm>
          <a:prstGeom prst="rect">
            <a:avLst/>
          </a:prstGeom>
        </p:spPr>
        <p:txBody>
          <a:bodyPr vert="horz" lIns="93971" tIns="46986" rIns="93971" bIns="46986" rtlCol="0" anchor="b"/>
          <a:lstStyle>
            <a:lvl1pPr algn="r">
              <a:defRPr sz="1200"/>
            </a:lvl1pPr>
          </a:lstStyle>
          <a:p>
            <a:fld id="{70F14F3B-87CA-461D-8671-4BB461C2FAD3}" type="slidenum">
              <a:rPr lang="en-US" smtClean="0"/>
              <a:pPr/>
              <a:t>‹#›</a:t>
            </a:fld>
            <a:endParaRPr lang="en-US"/>
          </a:p>
        </p:txBody>
      </p:sp>
    </p:spTree>
    <p:extLst>
      <p:ext uri="{BB962C8B-B14F-4D97-AF65-F5344CB8AC3E}">
        <p14:creationId xmlns:p14="http://schemas.microsoft.com/office/powerpoint/2010/main" val="239752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youtu.be/MFkzEOg4RaU"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youtu.be/KQ3L1n5XiLw"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1</a:t>
            </a:fld>
            <a:endParaRPr lang="en-US"/>
          </a:p>
        </p:txBody>
      </p:sp>
    </p:spTree>
    <p:extLst>
      <p:ext uri="{BB962C8B-B14F-4D97-AF65-F5344CB8AC3E}">
        <p14:creationId xmlns:p14="http://schemas.microsoft.com/office/powerpoint/2010/main" val="337099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88">
              <a:defRPr/>
            </a:pPr>
            <a:r>
              <a:rPr lang="en-US" baseline="0"/>
              <a:t>The term confinement comes from the Victorian practice of confining pregnant patients at term and after delivery to their home. </a:t>
            </a:r>
            <a:endParaRPr lang="en-US"/>
          </a:p>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12</a:t>
            </a:fld>
            <a:endParaRPr lang="en-US"/>
          </a:p>
        </p:txBody>
      </p:sp>
    </p:spTree>
    <p:extLst>
      <p:ext uri="{BB962C8B-B14F-4D97-AF65-F5344CB8AC3E}">
        <p14:creationId xmlns:p14="http://schemas.microsoft.com/office/powerpoint/2010/main" val="396280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One way to think about parity is that it refers to number of times in the delivery room, no mater how many babies are born.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13</a:t>
            </a:fld>
            <a:endParaRPr lang="en-US"/>
          </a:p>
        </p:txBody>
      </p:sp>
    </p:spTree>
    <p:extLst>
      <p:ext uri="{BB962C8B-B14F-4D97-AF65-F5344CB8AC3E}">
        <p14:creationId xmlns:p14="http://schemas.microsoft.com/office/powerpoint/2010/main" val="272601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mnemonic for FPAL is Florida Power</a:t>
            </a:r>
            <a:r>
              <a:rPr lang="en-US" baseline="0"/>
              <a:t> and Light.</a:t>
            </a:r>
            <a:r>
              <a:rPr lang="en-US"/>
              <a:t>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14</a:t>
            </a:fld>
            <a:endParaRPr lang="en-US"/>
          </a:p>
        </p:txBody>
      </p:sp>
    </p:spTree>
    <p:extLst>
      <p:ext uri="{BB962C8B-B14F-4D97-AF65-F5344CB8AC3E}">
        <p14:creationId xmlns:p14="http://schemas.microsoft.com/office/powerpoint/2010/main" val="239971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15</a:t>
            </a:fld>
            <a:endParaRPr lang="en-US"/>
          </a:p>
        </p:txBody>
      </p:sp>
    </p:spTree>
    <p:extLst>
      <p:ext uri="{BB962C8B-B14F-4D97-AF65-F5344CB8AC3E}">
        <p14:creationId xmlns:p14="http://schemas.microsoft.com/office/powerpoint/2010/main" val="79602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are presumptive signs, probable signs and probably signs of pregnancy. Mastodynia refers to breast tenderness.  Quickening is the pregnancy capable person’s report of fetal movement.</a:t>
            </a:r>
          </a:p>
        </p:txBody>
      </p:sp>
      <p:sp>
        <p:nvSpPr>
          <p:cNvPr id="4" name="Slide Number Placeholder 3"/>
          <p:cNvSpPr>
            <a:spLocks noGrp="1"/>
          </p:cNvSpPr>
          <p:nvPr>
            <p:ph type="sldNum" sz="quarter" idx="10"/>
          </p:nvPr>
        </p:nvSpPr>
        <p:spPr/>
        <p:txBody>
          <a:bodyPr/>
          <a:lstStyle/>
          <a:p>
            <a:fld id="{70F14F3B-87CA-461D-8671-4BB461C2FAD3}" type="slidenum">
              <a:rPr lang="en-US" smtClean="0"/>
              <a:pPr/>
              <a:t>16</a:t>
            </a:fld>
            <a:endParaRPr lang="en-US"/>
          </a:p>
        </p:txBody>
      </p:sp>
    </p:spTree>
    <p:extLst>
      <p:ext uri="{BB962C8B-B14F-4D97-AF65-F5344CB8AC3E}">
        <p14:creationId xmlns:p14="http://schemas.microsoft.com/office/powerpoint/2010/main" val="33585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Student may encounter the names of these probable signs of pregnancy on rotation or in texts. </a:t>
            </a:r>
          </a:p>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17</a:t>
            </a:fld>
            <a:endParaRPr lang="en-US"/>
          </a:p>
        </p:txBody>
      </p:sp>
    </p:spTree>
    <p:extLst>
      <p:ext uri="{BB962C8B-B14F-4D97-AF65-F5344CB8AC3E}">
        <p14:creationId xmlns:p14="http://schemas.microsoft.com/office/powerpoint/2010/main" val="40587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19</a:t>
            </a:fld>
            <a:endParaRPr lang="en-US"/>
          </a:p>
        </p:txBody>
      </p:sp>
    </p:spTree>
    <p:extLst>
      <p:ext uri="{BB962C8B-B14F-4D97-AF65-F5344CB8AC3E}">
        <p14:creationId xmlns:p14="http://schemas.microsoft.com/office/powerpoint/2010/main" val="2815535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Estimated Date of Delivery (EDD) is sometimes called Estimated Date of Confinement (EDC). The two abbreviations and terms are equivalent and interchangeable. Confinement refers to the practice of having pregnancy capable people confined to their homes after delivery which was the socially and medically accepted practice before the 1900’s.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20</a:t>
            </a:fld>
            <a:endParaRPr lang="en-US"/>
          </a:p>
        </p:txBody>
      </p:sp>
    </p:spTree>
    <p:extLst>
      <p:ext uri="{BB962C8B-B14F-4D97-AF65-F5344CB8AC3E}">
        <p14:creationId xmlns:p14="http://schemas.microsoft.com/office/powerpoint/2010/main" val="294013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Originally called a wheel as it was constructed as two independently circular shapes before computers and apps.  Wheels were used to calculate gestational age and EDD and are less accurate than electronic apps.</a:t>
            </a:r>
            <a:r>
              <a:rPr lang="en-US" baseline="30000"/>
              <a:t> [6]   </a:t>
            </a:r>
            <a:r>
              <a:rPr lang="en-US" baseline="0"/>
              <a:t>P</a:t>
            </a:r>
            <a:r>
              <a:rPr lang="en-US"/>
              <a:t>regnancy calculators within electronic medical records allow the obstetrical team to use the same tool.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21</a:t>
            </a:fld>
            <a:endParaRPr lang="en-US"/>
          </a:p>
        </p:txBody>
      </p:sp>
    </p:spTree>
    <p:extLst>
      <p:ext uri="{BB962C8B-B14F-4D97-AF65-F5344CB8AC3E}">
        <p14:creationId xmlns:p14="http://schemas.microsoft.com/office/powerpoint/2010/main" val="266248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22</a:t>
            </a:fld>
            <a:endParaRPr lang="en-US"/>
          </a:p>
        </p:txBody>
      </p:sp>
    </p:spTree>
    <p:extLst>
      <p:ext uri="{BB962C8B-B14F-4D97-AF65-F5344CB8AC3E}">
        <p14:creationId xmlns:p14="http://schemas.microsoft.com/office/powerpoint/2010/main" val="58716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Defining the terms used in the presentation.  Data sources such as the CDC, WHO, Census etc. assume that all patients who have morbidity and mortality associated with pregnancy are  biological females.  The data does not take into account gender and is often labeled as maternal and the data points labeled as mothers.  Likewise, birth rates also assume female sex. </a:t>
            </a:r>
          </a:p>
        </p:txBody>
      </p:sp>
      <p:sp>
        <p:nvSpPr>
          <p:cNvPr id="4" name="Slide Number Placeholder 3"/>
          <p:cNvSpPr>
            <a:spLocks noGrp="1"/>
          </p:cNvSpPr>
          <p:nvPr>
            <p:ph type="sldNum" sz="quarter" idx="5"/>
          </p:nvPr>
        </p:nvSpPr>
        <p:spPr/>
        <p:txBody>
          <a:bodyPr/>
          <a:lstStyle/>
          <a:p>
            <a:fld id="{70F14F3B-87CA-461D-8671-4BB461C2FAD3}" type="slidenum">
              <a:rPr lang="en-US" smtClean="0"/>
              <a:pPr/>
              <a:t>2</a:t>
            </a:fld>
            <a:endParaRPr lang="en-US"/>
          </a:p>
        </p:txBody>
      </p:sp>
    </p:spTree>
    <p:extLst>
      <p:ext uri="{BB962C8B-B14F-4D97-AF65-F5344CB8AC3E}">
        <p14:creationId xmlns:p14="http://schemas.microsoft.com/office/powerpoint/2010/main" val="3110179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most accurate dating is an</a:t>
            </a:r>
            <a:r>
              <a:rPr lang="en-US" baseline="0"/>
              <a:t> ultrasound under 12 weeks where EDD range is +- 6 days.  The range for LMP determination of EDD is +/- 2 weeks.</a:t>
            </a:r>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23</a:t>
            </a:fld>
            <a:endParaRPr lang="en-US"/>
          </a:p>
        </p:txBody>
      </p:sp>
    </p:spTree>
    <p:extLst>
      <p:ext uri="{BB962C8B-B14F-4D97-AF65-F5344CB8AC3E}">
        <p14:creationId xmlns:p14="http://schemas.microsoft.com/office/powerpoint/2010/main" val="3335536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24</a:t>
            </a:fld>
            <a:endParaRPr lang="en-US"/>
          </a:p>
        </p:txBody>
      </p:sp>
    </p:spTree>
    <p:extLst>
      <p:ext uri="{BB962C8B-B14F-4D97-AF65-F5344CB8AC3E}">
        <p14:creationId xmlns:p14="http://schemas.microsoft.com/office/powerpoint/2010/main" val="2155031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25</a:t>
            </a:fld>
            <a:endParaRPr lang="en-US"/>
          </a:p>
        </p:txBody>
      </p:sp>
    </p:spTree>
    <p:extLst>
      <p:ext uri="{BB962C8B-B14F-4D97-AF65-F5344CB8AC3E}">
        <p14:creationId xmlns:p14="http://schemas.microsoft.com/office/powerpoint/2010/main" val="84110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first prenatal visit usually occurs in the</a:t>
            </a:r>
            <a:r>
              <a:rPr lang="en-US" baseline="0"/>
              <a:t> first trimester.  If it is later, then the full history, exam and labs are done with testing applicable to the gestational age. For full details and guidance on prenatal care please see Refence 8.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Academy of Pediatrics and the American College of Obstetricians and Gynecologists</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Guidelines for Perinatal Care. 8</a:t>
            </a:r>
            <a:r>
              <a:rPr lang="en-US" sz="1800" i="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Ed.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Jointly published by AAP and ACOG. ISBN: 978-1-61002-087-9 (AAP) ISBN: 978-1-934984-69-7 (ACOG). 2017.</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26</a:t>
            </a:fld>
            <a:endParaRPr lang="en-US"/>
          </a:p>
        </p:txBody>
      </p:sp>
    </p:spTree>
    <p:extLst>
      <p:ext uri="{BB962C8B-B14F-4D97-AF65-F5344CB8AC3E}">
        <p14:creationId xmlns:p14="http://schemas.microsoft.com/office/powerpoint/2010/main" val="3538503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History notes:  Transfusions</a:t>
            </a:r>
            <a:r>
              <a:rPr lang="en-US" baseline="0"/>
              <a:t> may result in development of antibodies in the patient which can then cross into the fetus and cause complications. These antibodies (Kell, Duffy etc.) can cause isoimmunization and can compromise the growth and development of the fetus. Isoimmunization may also cause hydrops fetalis much like Rh isoimmunization if the fetus has the antigens. The presence of antibodies is tested in the blood typing which is part of routine prenatal labs. </a:t>
            </a:r>
          </a:p>
          <a:p>
            <a:endParaRPr lang="en-US" baseline="0"/>
          </a:p>
          <a:p>
            <a:r>
              <a:rPr lang="en-US"/>
              <a:t>It is important to ask about occupational and recreational exposures</a:t>
            </a:r>
            <a:r>
              <a:rPr lang="en-US" baseline="0"/>
              <a:t> such as gardening, painting, leather or wood working. This includes cleaning products, well water testing for arsenic, mercury exposure (dental workers) and lead (stain glass artists, painters, artists, construction workers).  There are potential occupational concerns for medical workers, teachers, day care workers, those working in hair or nail salons and with animals. </a:t>
            </a:r>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27</a:t>
            </a:fld>
            <a:endParaRPr lang="en-US"/>
          </a:p>
        </p:txBody>
      </p:sp>
    </p:spTree>
    <p:extLst>
      <p:ext uri="{BB962C8B-B14F-4D97-AF65-F5344CB8AC3E}">
        <p14:creationId xmlns:p14="http://schemas.microsoft.com/office/powerpoint/2010/main" val="1205990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Domestic violence often increases during pregnancy and is a concern for the wellbeing of the patient and fetus.</a:t>
            </a:r>
          </a:p>
        </p:txBody>
      </p:sp>
      <p:sp>
        <p:nvSpPr>
          <p:cNvPr id="4" name="Slide Number Placeholder 3"/>
          <p:cNvSpPr>
            <a:spLocks noGrp="1"/>
          </p:cNvSpPr>
          <p:nvPr>
            <p:ph type="sldNum" sz="quarter" idx="10"/>
          </p:nvPr>
        </p:nvSpPr>
        <p:spPr/>
        <p:txBody>
          <a:bodyPr/>
          <a:lstStyle/>
          <a:p>
            <a:fld id="{70F14F3B-87CA-461D-8671-4BB461C2FAD3}" type="slidenum">
              <a:rPr lang="en-US" smtClean="0"/>
              <a:pPr/>
              <a:t>28</a:t>
            </a:fld>
            <a:endParaRPr lang="en-US"/>
          </a:p>
        </p:txBody>
      </p:sp>
    </p:spTree>
    <p:extLst>
      <p:ext uri="{BB962C8B-B14F-4D97-AF65-F5344CB8AC3E}">
        <p14:creationId xmlns:p14="http://schemas.microsoft.com/office/powerpoint/2010/main" val="958237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29</a:t>
            </a:fld>
            <a:endParaRPr lang="en-US"/>
          </a:p>
        </p:txBody>
      </p:sp>
    </p:spTree>
    <p:extLst>
      <p:ext uri="{BB962C8B-B14F-4D97-AF65-F5344CB8AC3E}">
        <p14:creationId xmlns:p14="http://schemas.microsoft.com/office/powerpoint/2010/main" val="2102311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ability to test for genetic diseases is increasing rapidly and patients should be offered a visit with a genetic counselor early in the pregnancy. As both males and females can be carriers, it is important to include both in the counseling and testing.  If both are carriers of an autosomal recessive disease then there is a 25% of the fetus inheriting both recessive genes and developing the disease.</a:t>
            </a:r>
          </a:p>
        </p:txBody>
      </p:sp>
      <p:sp>
        <p:nvSpPr>
          <p:cNvPr id="4" name="Slide Number Placeholder 3"/>
          <p:cNvSpPr>
            <a:spLocks noGrp="1"/>
          </p:cNvSpPr>
          <p:nvPr>
            <p:ph type="sldNum" sz="quarter" idx="10"/>
          </p:nvPr>
        </p:nvSpPr>
        <p:spPr/>
        <p:txBody>
          <a:bodyPr/>
          <a:lstStyle/>
          <a:p>
            <a:fld id="{70F14F3B-87CA-461D-8671-4BB461C2FAD3}" type="slidenum">
              <a:rPr lang="en-US" smtClean="0"/>
              <a:pPr/>
              <a:t>30</a:t>
            </a:fld>
            <a:endParaRPr lang="en-US"/>
          </a:p>
        </p:txBody>
      </p:sp>
    </p:spTree>
    <p:extLst>
      <p:ext uri="{BB962C8B-B14F-4D97-AF65-F5344CB8AC3E}">
        <p14:creationId xmlns:p14="http://schemas.microsoft.com/office/powerpoint/2010/main" val="2033573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31</a:t>
            </a:fld>
            <a:endParaRPr lang="en-US"/>
          </a:p>
        </p:txBody>
      </p:sp>
    </p:spTree>
    <p:extLst>
      <p:ext uri="{BB962C8B-B14F-4D97-AF65-F5344CB8AC3E}">
        <p14:creationId xmlns:p14="http://schemas.microsoft.com/office/powerpoint/2010/main" val="3767169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a:t>
            </a:r>
            <a:r>
              <a:rPr lang="en-US" baseline="0"/>
              <a:t> fetal heartbeat can be heard using a specialized doppler head at about 10 weeks.  Body habitus, multiple gestations and fibroids may limit audibility.</a:t>
            </a:r>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32</a:t>
            </a:fld>
            <a:endParaRPr lang="en-US"/>
          </a:p>
        </p:txBody>
      </p:sp>
    </p:spTree>
    <p:extLst>
      <p:ext uri="{BB962C8B-B14F-4D97-AF65-F5344CB8AC3E}">
        <p14:creationId xmlns:p14="http://schemas.microsoft.com/office/powerpoint/2010/main" val="203924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3</a:t>
            </a:fld>
            <a:endParaRPr lang="en-US"/>
          </a:p>
        </p:txBody>
      </p:sp>
    </p:spTree>
    <p:extLst>
      <p:ext uri="{BB962C8B-B14F-4D97-AF65-F5344CB8AC3E}">
        <p14:creationId xmlns:p14="http://schemas.microsoft.com/office/powerpoint/2010/main" val="231336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These are general recommendations and additional</a:t>
            </a:r>
            <a:r>
              <a:rPr lang="en-US" baseline="0"/>
              <a:t> labs may be needed based on patient history and physical exam. Asymptomatic urinary tract infractions are common in pregnancy. Some lab values have normal values which are different for pregnancy such as creatine and hematocrit which are both affected by hemodilution and are therefore lower. </a:t>
            </a:r>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33</a:t>
            </a:fld>
            <a:endParaRPr lang="en-US"/>
          </a:p>
        </p:txBody>
      </p:sp>
    </p:spTree>
    <p:extLst>
      <p:ext uri="{BB962C8B-B14F-4D97-AF65-F5344CB8AC3E}">
        <p14:creationId xmlns:p14="http://schemas.microsoft.com/office/powerpoint/2010/main" val="388354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Risks for toxoplasmosis include exposure to cat feces.  Patients who have cats and clean litter boxes may be exposed to toxoplasmosis. Patients who live in area with feral cat population or may be exposed through exposure to earth with cat fecal material such as landscapers or those who garden maybe also be at increased risk.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34</a:t>
            </a:fld>
            <a:endParaRPr lang="en-US"/>
          </a:p>
        </p:txBody>
      </p:sp>
    </p:spTree>
    <p:extLst>
      <p:ext uri="{BB962C8B-B14F-4D97-AF65-F5344CB8AC3E}">
        <p14:creationId xmlns:p14="http://schemas.microsoft.com/office/powerpoint/2010/main" val="2425484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Operative reports are needed for previous uterine surgery such as myomectomy or C-Section.  Surgeries and the resultant scarring of the uterus may increase the risk of uterine rupture. The operative report is an important tool for shared decision making in terms of delivery options and risks.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35</a:t>
            </a:fld>
            <a:endParaRPr lang="en-US"/>
          </a:p>
        </p:txBody>
      </p:sp>
    </p:spTree>
    <p:extLst>
      <p:ext uri="{BB962C8B-B14F-4D97-AF65-F5344CB8AC3E}">
        <p14:creationId xmlns:p14="http://schemas.microsoft.com/office/powerpoint/2010/main" val="450768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36</a:t>
            </a:fld>
            <a:endParaRPr lang="en-US"/>
          </a:p>
        </p:txBody>
      </p:sp>
    </p:spTree>
    <p:extLst>
      <p:ext uri="{BB962C8B-B14F-4D97-AF65-F5344CB8AC3E}">
        <p14:creationId xmlns:p14="http://schemas.microsoft.com/office/powerpoint/2010/main" val="1401783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Exercise recommendations should be tailored to the patient’s interests and current level of exercise level.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37</a:t>
            </a:fld>
            <a:endParaRPr lang="en-US"/>
          </a:p>
        </p:txBody>
      </p:sp>
    </p:spTree>
    <p:extLst>
      <p:ext uri="{BB962C8B-B14F-4D97-AF65-F5344CB8AC3E}">
        <p14:creationId xmlns:p14="http://schemas.microsoft.com/office/powerpoint/2010/main" val="1141042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Testing recommendations vary to accommodate concerns raised by medical history and current pregnancy issues.  There are also regional differences in the types and timing of testing so specific recommendations for testing are beyond the scope of this workshop. See Reference 8 - </a:t>
            </a: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Academy of Pediatrics and the American College of Obstetricians and Gynecologists</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Guidelines for Perinatal Care. 8</a:t>
            </a:r>
            <a:r>
              <a:rPr lang="en-US" sz="1200" i="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Ed. </a:t>
            </a: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Jointly published by AAP and ACOG. ISBN: 978-1-61002-087-9 (AAP) ISBN: 978-1-934984-69-7 (ACOG). 2017.</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38</a:t>
            </a:fld>
            <a:endParaRPr lang="en-US"/>
          </a:p>
        </p:txBody>
      </p:sp>
    </p:spTree>
    <p:extLst>
      <p:ext uri="{BB962C8B-B14F-4D97-AF65-F5344CB8AC3E}">
        <p14:creationId xmlns:p14="http://schemas.microsoft.com/office/powerpoint/2010/main" val="2918554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39</a:t>
            </a:fld>
            <a:endParaRPr lang="en-US"/>
          </a:p>
        </p:txBody>
      </p:sp>
    </p:spTree>
    <p:extLst>
      <p:ext uri="{BB962C8B-B14F-4D97-AF65-F5344CB8AC3E}">
        <p14:creationId xmlns:p14="http://schemas.microsoft.com/office/powerpoint/2010/main" val="251252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Both</a:t>
            </a:r>
            <a:r>
              <a:rPr lang="en-US" baseline="0"/>
              <a:t> screens may be falsely elevated in multiple gestations and incorrect dates. The timing depends on the specific test offered and is beyond the scope of this workshop. See Reference 8 -</a:t>
            </a: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Academy of Pediatrics and the American College of Obstetricians and Gynecologists</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Guidelines for Perinatal Care. 8</a:t>
            </a:r>
            <a:r>
              <a:rPr lang="en-US" sz="1200" i="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2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Ed. </a:t>
            </a: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Jointly published by AAP and ACOG. ISBN: 978-1-61002-087-9 (AAP) ISBN: 978-1-934984-69-7 (ACOG). 2017.</a:t>
            </a: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40</a:t>
            </a:fld>
            <a:endParaRPr lang="en-US"/>
          </a:p>
        </p:txBody>
      </p:sp>
    </p:spTree>
    <p:extLst>
      <p:ext uri="{BB962C8B-B14F-4D97-AF65-F5344CB8AC3E}">
        <p14:creationId xmlns:p14="http://schemas.microsoft.com/office/powerpoint/2010/main" val="405376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41</a:t>
            </a:fld>
            <a:endParaRPr lang="en-US"/>
          </a:p>
        </p:txBody>
      </p:sp>
    </p:spTree>
    <p:extLst>
      <p:ext uri="{BB962C8B-B14F-4D97-AF65-F5344CB8AC3E}">
        <p14:creationId xmlns:p14="http://schemas.microsoft.com/office/powerpoint/2010/main" val="517653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For patients</a:t>
            </a:r>
            <a:r>
              <a:rPr lang="en-US" baseline="0"/>
              <a:t> who are Rh negative, the chance of the mixing of patient and fetal blood is increased at beyond 28 weeks and can lead to isoimmunization and subsequent pregnancy complications. Rh Immunoglobulin prevents this complication and is therefore administered at 28 weeks. </a:t>
            </a:r>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42</a:t>
            </a:fld>
            <a:endParaRPr lang="en-US"/>
          </a:p>
        </p:txBody>
      </p:sp>
    </p:spTree>
    <p:extLst>
      <p:ext uri="{BB962C8B-B14F-4D97-AF65-F5344CB8AC3E}">
        <p14:creationId xmlns:p14="http://schemas.microsoft.com/office/powerpoint/2010/main" val="107716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4</a:t>
            </a:fld>
            <a:endParaRPr lang="en-US"/>
          </a:p>
        </p:txBody>
      </p:sp>
    </p:spTree>
    <p:extLst>
      <p:ext uri="{BB962C8B-B14F-4D97-AF65-F5344CB8AC3E}">
        <p14:creationId xmlns:p14="http://schemas.microsoft.com/office/powerpoint/2010/main" val="10234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43</a:t>
            </a:fld>
            <a:endParaRPr lang="en-US"/>
          </a:p>
        </p:txBody>
      </p:sp>
    </p:spTree>
    <p:extLst>
      <p:ext uri="{BB962C8B-B14F-4D97-AF65-F5344CB8AC3E}">
        <p14:creationId xmlns:p14="http://schemas.microsoft.com/office/powerpoint/2010/main" val="3245972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45</a:t>
            </a:fld>
            <a:endParaRPr lang="en-US"/>
          </a:p>
        </p:txBody>
      </p:sp>
    </p:spTree>
    <p:extLst>
      <p:ext uri="{BB962C8B-B14F-4D97-AF65-F5344CB8AC3E}">
        <p14:creationId xmlns:p14="http://schemas.microsoft.com/office/powerpoint/2010/main" val="663532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49</a:t>
            </a:fld>
            <a:endParaRPr lang="en-US"/>
          </a:p>
        </p:txBody>
      </p:sp>
    </p:spTree>
    <p:extLst>
      <p:ext uri="{BB962C8B-B14F-4D97-AF65-F5344CB8AC3E}">
        <p14:creationId xmlns:p14="http://schemas.microsoft.com/office/powerpoint/2010/main" val="3515166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50</a:t>
            </a:fld>
            <a:endParaRPr lang="en-US"/>
          </a:p>
        </p:txBody>
      </p:sp>
    </p:spTree>
    <p:extLst>
      <p:ext uri="{BB962C8B-B14F-4D97-AF65-F5344CB8AC3E}">
        <p14:creationId xmlns:p14="http://schemas.microsoft.com/office/powerpoint/2010/main" val="1745231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51</a:t>
            </a:fld>
            <a:endParaRPr lang="en-US"/>
          </a:p>
        </p:txBody>
      </p:sp>
    </p:spTree>
    <p:extLst>
      <p:ext uri="{BB962C8B-B14F-4D97-AF65-F5344CB8AC3E}">
        <p14:creationId xmlns:p14="http://schemas.microsoft.com/office/powerpoint/2010/main" val="2697235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12121"/>
                </a:solidFill>
              </a:rPr>
              <a:t>12. How to Measure Your Fundal Height.  Departments of Obstetrics and  Genecology &amp; Midwifery, Jamaica Hospital Medical Center, Queens, NY. Available at </a:t>
            </a:r>
            <a:r>
              <a:rPr lang="en-US" sz="1200">
                <a:solidFill>
                  <a:srgbClr val="212121"/>
                </a:solidFill>
                <a:hlinkClick r:id="rId3"/>
              </a:rPr>
              <a:t>https://youtu.be/MFkzEOg4RaU</a:t>
            </a:r>
            <a:r>
              <a:rPr lang="en-US" sz="1200">
                <a:solidFill>
                  <a:srgbClr val="212121"/>
                </a:solidFill>
              </a:rPr>
              <a:t>.  Accessed January 3, 2023. </a:t>
            </a:r>
          </a:p>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52</a:t>
            </a:fld>
            <a:endParaRPr lang="en-US"/>
          </a:p>
        </p:txBody>
      </p:sp>
    </p:spTree>
    <p:extLst>
      <p:ext uri="{BB962C8B-B14F-4D97-AF65-F5344CB8AC3E}">
        <p14:creationId xmlns:p14="http://schemas.microsoft.com/office/powerpoint/2010/main" val="4154580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13. </a:t>
            </a:r>
            <a:r>
              <a:rPr lang="en-US" sz="1200">
                <a:solidFill>
                  <a:srgbClr val="212121"/>
                </a:solidFill>
              </a:rPr>
              <a:t>Fundamental of Fetal Health Surveillance – Leopold's Maneuvers. University of British Columbia, Continuing Professional Development, Vancouver, British Columbia, Canada. BC CPD  Available at </a:t>
            </a:r>
            <a:r>
              <a:rPr lang="en-US" sz="1200">
                <a:solidFill>
                  <a:srgbClr val="212121"/>
                </a:solidFill>
                <a:hlinkClick r:id="rId3"/>
              </a:rPr>
              <a:t>https://youtu.be/KQ3L1n5XiLw</a:t>
            </a:r>
            <a:r>
              <a:rPr lang="en-US" sz="1200">
                <a:solidFill>
                  <a:srgbClr val="212121"/>
                </a:solidFill>
              </a:rPr>
              <a:t>.  Accessed January 3, 2023. </a:t>
            </a:r>
          </a:p>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54</a:t>
            </a:fld>
            <a:endParaRPr lang="en-US"/>
          </a:p>
        </p:txBody>
      </p:sp>
    </p:spTree>
    <p:extLst>
      <p:ext uri="{BB962C8B-B14F-4D97-AF65-F5344CB8AC3E}">
        <p14:creationId xmlns:p14="http://schemas.microsoft.com/office/powerpoint/2010/main" val="2224715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14F3B-87CA-461D-8671-4BB461C2FAD3}" type="slidenum">
              <a:rPr lang="en-US" smtClean="0"/>
              <a:pPr/>
              <a:t>56</a:t>
            </a:fld>
            <a:endParaRPr lang="en-US"/>
          </a:p>
        </p:txBody>
      </p:sp>
    </p:spTree>
    <p:extLst>
      <p:ext uri="{BB962C8B-B14F-4D97-AF65-F5344CB8AC3E}">
        <p14:creationId xmlns:p14="http://schemas.microsoft.com/office/powerpoint/2010/main" val="296411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5</a:t>
            </a:fld>
            <a:endParaRPr lang="en-US"/>
          </a:p>
        </p:txBody>
      </p:sp>
    </p:spTree>
    <p:extLst>
      <p:ext uri="{BB962C8B-B14F-4D97-AF65-F5344CB8AC3E}">
        <p14:creationId xmlns:p14="http://schemas.microsoft.com/office/powerpoint/2010/main" val="329418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30000"/>
              <a:t>Two developments  lowered the matinal death rate – pencil lien for poster partum infection (childbed fever) in 1942  and oxytocin for prevention and treatment of postpartum hemorrhage as well as labor</a:t>
            </a:r>
            <a:r>
              <a:rPr lang="en-US" baseline="30000"/>
              <a:t>.</a:t>
            </a:r>
          </a:p>
        </p:txBody>
      </p:sp>
      <p:sp>
        <p:nvSpPr>
          <p:cNvPr id="4" name="Slide Number Placeholder 3"/>
          <p:cNvSpPr>
            <a:spLocks noGrp="1"/>
          </p:cNvSpPr>
          <p:nvPr>
            <p:ph type="sldNum" sz="quarter" idx="10"/>
          </p:nvPr>
        </p:nvSpPr>
        <p:spPr/>
        <p:txBody>
          <a:bodyPr/>
          <a:lstStyle/>
          <a:p>
            <a:fld id="{70F14F3B-87CA-461D-8671-4BB461C2FAD3}" type="slidenum">
              <a:rPr lang="en-US" smtClean="0"/>
              <a:pPr/>
              <a:t>7</a:t>
            </a:fld>
            <a:endParaRPr lang="en-US"/>
          </a:p>
        </p:txBody>
      </p:sp>
    </p:spTree>
    <p:extLst>
      <p:ext uri="{BB962C8B-B14F-4D97-AF65-F5344CB8AC3E}">
        <p14:creationId xmlns:p14="http://schemas.microsoft.com/office/powerpoint/2010/main" val="384569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14F3B-87CA-461D-8671-4BB461C2FAD3}" type="slidenum">
              <a:rPr lang="en-US" smtClean="0"/>
              <a:pPr/>
              <a:t>9</a:t>
            </a:fld>
            <a:endParaRPr lang="en-US"/>
          </a:p>
        </p:txBody>
      </p:sp>
    </p:spTree>
    <p:extLst>
      <p:ext uri="{BB962C8B-B14F-4D97-AF65-F5344CB8AC3E}">
        <p14:creationId xmlns:p14="http://schemas.microsoft.com/office/powerpoint/2010/main" val="129003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vocabulary of obstetrics is unique.  The Prenatal Care Workshop contains a worksheet and answer guide for Obstetrical Terms and some are discussed here.  Educators may want to have students completer the worksheet before class and review here or may use it as an in-class or after class assignment.  </a:t>
            </a:r>
          </a:p>
        </p:txBody>
      </p:sp>
      <p:sp>
        <p:nvSpPr>
          <p:cNvPr id="4" name="Slide Number Placeholder 3"/>
          <p:cNvSpPr>
            <a:spLocks noGrp="1"/>
          </p:cNvSpPr>
          <p:nvPr>
            <p:ph type="sldNum" sz="quarter" idx="10"/>
          </p:nvPr>
        </p:nvSpPr>
        <p:spPr/>
        <p:txBody>
          <a:bodyPr/>
          <a:lstStyle/>
          <a:p>
            <a:fld id="{70F14F3B-87CA-461D-8671-4BB461C2FAD3}" type="slidenum">
              <a:rPr lang="en-US" smtClean="0"/>
              <a:pPr/>
              <a:t>10</a:t>
            </a:fld>
            <a:endParaRPr lang="en-US"/>
          </a:p>
        </p:txBody>
      </p:sp>
    </p:spTree>
    <p:extLst>
      <p:ext uri="{BB962C8B-B14F-4D97-AF65-F5344CB8AC3E}">
        <p14:creationId xmlns:p14="http://schemas.microsoft.com/office/powerpoint/2010/main" val="415913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Use of the LMP to calculate gestational age is used in ultrasound reports and medical literature as a universal standard in the US.</a:t>
            </a:r>
          </a:p>
        </p:txBody>
      </p:sp>
      <p:sp>
        <p:nvSpPr>
          <p:cNvPr id="4" name="Slide Number Placeholder 3"/>
          <p:cNvSpPr>
            <a:spLocks noGrp="1"/>
          </p:cNvSpPr>
          <p:nvPr>
            <p:ph type="sldNum" sz="quarter" idx="10"/>
          </p:nvPr>
        </p:nvSpPr>
        <p:spPr/>
        <p:txBody>
          <a:bodyPr/>
          <a:lstStyle/>
          <a:p>
            <a:fld id="{70F14F3B-87CA-461D-8671-4BB461C2FAD3}" type="slidenum">
              <a:rPr lang="en-US" smtClean="0"/>
              <a:pPr/>
              <a:t>11</a:t>
            </a:fld>
            <a:endParaRPr lang="en-US"/>
          </a:p>
        </p:txBody>
      </p:sp>
    </p:spTree>
    <p:extLst>
      <p:ext uri="{BB962C8B-B14F-4D97-AF65-F5344CB8AC3E}">
        <p14:creationId xmlns:p14="http://schemas.microsoft.com/office/powerpoint/2010/main" val="369014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AE2F628-A552-4422-BE9E-424A6C4A6E95}"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177805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465B4-09A3-48AF-9D8D-E71A6A7F99B0}"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36111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7D8C3-2065-4483-B648-6EA373EE4067}"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154110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6898-9147-C167-2A2C-5A127A2B8B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C216D-B11D-4BB8-FC12-76640DD8A65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01DE7D-CEE4-5F97-239F-D112D09DE20E}"/>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5" name="Footer Placeholder 4">
            <a:extLst>
              <a:ext uri="{FF2B5EF4-FFF2-40B4-BE49-F238E27FC236}">
                <a16:creationId xmlns:a16="http://schemas.microsoft.com/office/drawing/2014/main" id="{298D6C04-8CA4-21D3-F0BD-A74524BB4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D3402-B1C7-9A47-F4D0-1BA03E0FCA43}"/>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129920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49B6-E7EB-5E92-D918-F14E63B8E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12DA2-82A3-89F3-B751-6E48F0909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469D2-EAD1-A3B6-F7AF-520AA47DD559}"/>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5" name="Footer Placeholder 4">
            <a:extLst>
              <a:ext uri="{FF2B5EF4-FFF2-40B4-BE49-F238E27FC236}">
                <a16:creationId xmlns:a16="http://schemas.microsoft.com/office/drawing/2014/main" id="{655FEB0F-863E-963E-F4EC-2DF2B1140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7B756-0C1F-6D72-3232-A9FC0983D771}"/>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322412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1FC3-13ED-C0E4-64C5-A21550B3A5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E8577-B75F-9F93-69D0-4B372C618D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5C4C0D-404E-32E2-8118-E88FB6855C4A}"/>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5" name="Footer Placeholder 4">
            <a:extLst>
              <a:ext uri="{FF2B5EF4-FFF2-40B4-BE49-F238E27FC236}">
                <a16:creationId xmlns:a16="http://schemas.microsoft.com/office/drawing/2014/main" id="{D2D4A909-C2F9-09F9-EFAD-13ABBAD35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5CF8D-21CD-0CA2-62C3-F4400788C4D0}"/>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947992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D2FC-D57F-C0E7-53C7-A2D607ACA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B7D46-BD79-BC40-E819-D0EA0763558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2E82CE-9B75-A237-0ACC-28DB5EF0399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45DACB-FEC8-B2C5-8286-9B60401F3E27}"/>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6" name="Footer Placeholder 5">
            <a:extLst>
              <a:ext uri="{FF2B5EF4-FFF2-40B4-BE49-F238E27FC236}">
                <a16:creationId xmlns:a16="http://schemas.microsoft.com/office/drawing/2014/main" id="{A35CFD0E-F504-5242-0C4E-84D4B2249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A0F3C-4DE0-34C5-6C6E-8AD85EEBE233}"/>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15325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E6AE-0DD1-3E75-8B7A-CFFB9B45078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58CAAF-42D2-A3ED-E89D-7A7449525AF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DFC911-4CBA-BD4C-CB60-01C5B4A0621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512B1-0CDA-0445-B8BE-04DB51E841E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C6DC2-B32F-AB67-C651-D6D1B06767F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215F-86A6-1A92-2B7D-1A15DE989A7B}"/>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8" name="Footer Placeholder 7">
            <a:extLst>
              <a:ext uri="{FF2B5EF4-FFF2-40B4-BE49-F238E27FC236}">
                <a16:creationId xmlns:a16="http://schemas.microsoft.com/office/drawing/2014/main" id="{0ACD3C2E-DEEA-63E1-3DDD-78FB94622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186DBC-D123-AABB-298E-FEAF6D353C66}"/>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171898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FF59-55DC-E749-31C9-31FE94C603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B8D4F-70E1-442A-67EA-EF9B91708C7A}"/>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4" name="Footer Placeholder 3">
            <a:extLst>
              <a:ext uri="{FF2B5EF4-FFF2-40B4-BE49-F238E27FC236}">
                <a16:creationId xmlns:a16="http://schemas.microsoft.com/office/drawing/2014/main" id="{F38C68F1-E33F-E81D-B900-8D57A3F696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C7AB8-5702-1954-DE0D-8ED589D06608}"/>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308839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52E2E-FC8D-D5B9-ACA0-AB8F498D9B6B}"/>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3" name="Footer Placeholder 2">
            <a:extLst>
              <a:ext uri="{FF2B5EF4-FFF2-40B4-BE49-F238E27FC236}">
                <a16:creationId xmlns:a16="http://schemas.microsoft.com/office/drawing/2014/main" id="{F691CC9D-7B9F-435C-ABD8-3F0EB58B63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A057A5-78C1-7134-95A3-97D110F044A8}"/>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4079631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202C-08A3-C12E-8C00-6938311122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B406A-F5E9-F060-9D38-9242E5DCB5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328356-149B-E012-48DA-E935E4241E3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30BE2-6150-08F8-E164-EFE068CD1DCD}"/>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6" name="Footer Placeholder 5">
            <a:extLst>
              <a:ext uri="{FF2B5EF4-FFF2-40B4-BE49-F238E27FC236}">
                <a16:creationId xmlns:a16="http://schemas.microsoft.com/office/drawing/2014/main" id="{A5853E4D-82CE-4F82-C0A0-9E904BBC7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09CAF-654F-9DB3-E48D-40B54CF044C3}"/>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284458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6E12F-9B2B-40AC-9E31-3D08CF6F14F5}"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C5F4-A177-4335-99E1-E731E5F179BB}" type="slidenum">
              <a:rPr lang="en-US" smtClean="0"/>
              <a:pPr/>
              <a:t>‹#›</a:t>
            </a:fld>
            <a:endParaRPr lang="en-US"/>
          </a:p>
        </p:txBody>
      </p:sp>
      <p:pic>
        <p:nvPicPr>
          <p:cNvPr id="1026" name="Picture 2">
            <a:extLst>
              <a:ext uri="{FF2B5EF4-FFF2-40B4-BE49-F238E27FC236}">
                <a16:creationId xmlns:a16="http://schemas.microsoft.com/office/drawing/2014/main" id="{EE3153DE-2F2C-EB0D-D488-5C3AAC1D3F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637" y="6370528"/>
            <a:ext cx="525425" cy="372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7BD539-85A9-F117-1107-141D479E32EB}"/>
              </a:ext>
            </a:extLst>
          </p:cNvPr>
          <p:cNvSpPr txBox="1"/>
          <p:nvPr userDrawn="1"/>
        </p:nvSpPr>
        <p:spPr>
          <a:xfrm>
            <a:off x="1193062" y="6311899"/>
            <a:ext cx="4054700" cy="461665"/>
          </a:xfrm>
          <a:prstGeom prst="rect">
            <a:avLst/>
          </a:prstGeom>
          <a:noFill/>
        </p:spPr>
        <p:txBody>
          <a:bodyPr wrap="none" rtlCol="0">
            <a:spAutoFit/>
          </a:bodyPr>
          <a:lstStyle/>
          <a:p>
            <a:pPr algn="l" rtl="0" fontAlgn="base"/>
            <a:r>
              <a:rPr lang="en-US" sz="1200" b="1" i="0" u="none" strike="noStrike">
                <a:solidFill>
                  <a:srgbClr val="000000"/>
                </a:solidFill>
                <a:effectLst/>
                <a:latin typeface="Calibri" panose="020F0502020204030204" pitchFamily="34" charset="0"/>
              </a:rPr>
              <a:t>Boston University</a:t>
            </a:r>
            <a:r>
              <a:rPr lang="en-US" sz="1200" b="0" i="0" u="none" strike="noStrike">
                <a:solidFill>
                  <a:srgbClr val="000000"/>
                </a:solidFill>
                <a:effectLst/>
                <a:latin typeface="Calibri" panose="020F0502020204030204" pitchFamily="34" charset="0"/>
              </a:rPr>
              <a:t> Chobanian &amp; Avedisian School of Medicine </a:t>
            </a:r>
            <a:r>
              <a:rPr lang="en-US" sz="1200" b="0" i="0">
                <a:solidFill>
                  <a:srgbClr val="000000"/>
                </a:solidFill>
                <a:effectLst/>
                <a:latin typeface="Calibri" panose="020F050202020403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Calibri" panose="020F0502020204030204" pitchFamily="34" charset="0"/>
              </a:rPr>
              <a:t>Physician Assistant Program</a:t>
            </a:r>
            <a:endParaRPr lang="en-US" sz="12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22022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98A1-52EF-7BB3-C75E-13D3BDF2DB3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15145-110E-12AC-C9DE-537C1BD9D8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76A63F-DB58-49DA-1836-B770D27153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F98A30-44B1-128F-18C3-1E899E12C687}"/>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6" name="Footer Placeholder 5">
            <a:extLst>
              <a:ext uri="{FF2B5EF4-FFF2-40B4-BE49-F238E27FC236}">
                <a16:creationId xmlns:a16="http://schemas.microsoft.com/office/drawing/2014/main" id="{93EDFE9A-9013-DF13-1BCD-7AD3758D7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B0AD9-16D6-1530-D1D6-507EEBDD578D}"/>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3140805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E4B7-30BD-D0CF-1408-5F4496AA63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B8CC62-AD2B-FBDB-05BC-221329336F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0E2C6-806E-A206-48A5-7AB160A9A5F3}"/>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5" name="Footer Placeholder 4">
            <a:extLst>
              <a:ext uri="{FF2B5EF4-FFF2-40B4-BE49-F238E27FC236}">
                <a16:creationId xmlns:a16="http://schemas.microsoft.com/office/drawing/2014/main" id="{4BA277B9-2E36-048B-4680-A564B81A0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E15D5-748A-F8CF-E353-2544149D7EED}"/>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3920475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FDD926-6604-37EB-8816-EA8633CB7F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56A1E6-D094-C9AE-20AD-0F33B64D066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D8B85-EAA2-504C-8A14-2A746661074E}"/>
              </a:ext>
            </a:extLst>
          </p:cNvPr>
          <p:cNvSpPr>
            <a:spLocks noGrp="1"/>
          </p:cNvSpPr>
          <p:nvPr>
            <p:ph type="dt" sz="half" idx="10"/>
          </p:nvPr>
        </p:nvSpPr>
        <p:spPr/>
        <p:txBody>
          <a:bodyPr/>
          <a:lstStyle/>
          <a:p>
            <a:fld id="{FF250240-C334-7247-A68D-B0B5667CA44E}" type="datetimeFigureOut">
              <a:rPr lang="en-US" smtClean="0"/>
              <a:t>1/17/2023</a:t>
            </a:fld>
            <a:endParaRPr lang="en-US"/>
          </a:p>
        </p:txBody>
      </p:sp>
      <p:sp>
        <p:nvSpPr>
          <p:cNvPr id="5" name="Footer Placeholder 4">
            <a:extLst>
              <a:ext uri="{FF2B5EF4-FFF2-40B4-BE49-F238E27FC236}">
                <a16:creationId xmlns:a16="http://schemas.microsoft.com/office/drawing/2014/main" id="{DFF7EBFE-4C20-6598-171A-4E505B269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045AC-9E47-60A2-6117-6B15AD028A10}"/>
              </a:ext>
            </a:extLst>
          </p:cNvPr>
          <p:cNvSpPr>
            <a:spLocks noGrp="1"/>
          </p:cNvSpPr>
          <p:nvPr>
            <p:ph type="sldNum" sz="quarter" idx="12"/>
          </p:nvPr>
        </p:nvSpPr>
        <p:spPr/>
        <p:txBody>
          <a:bodyPr/>
          <a:lstStyle/>
          <a:p>
            <a:fld id="{E68175A3-A420-8748-A68D-868817EBFF8D}" type="slidenum">
              <a:rPr lang="en-US" smtClean="0"/>
              <a:t>‹#›</a:t>
            </a:fld>
            <a:endParaRPr lang="en-US"/>
          </a:p>
        </p:txBody>
      </p:sp>
    </p:spTree>
    <p:extLst>
      <p:ext uri="{BB962C8B-B14F-4D97-AF65-F5344CB8AC3E}">
        <p14:creationId xmlns:p14="http://schemas.microsoft.com/office/powerpoint/2010/main" val="35011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5777E-38E0-4128-96DB-4D1F571F9754}"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241767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A30795-0E77-4ED0-A9AD-A584766FC3BD}"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224533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DB7868-C630-4F87-8C26-13C71FEAEEB2}" type="datetime1">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75938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295400" y="6363146"/>
            <a:ext cx="4095750" cy="365125"/>
          </a:xfrm>
        </p:spPr>
        <p:txBody>
          <a:bodyPr/>
          <a:lstStyle>
            <a:lvl1pPr>
              <a:defRPr sz="1200"/>
            </a:lvl1pPr>
          </a:lstStyle>
          <a:p>
            <a:pPr fontAlgn="base"/>
            <a:r>
              <a:rPr lang="en-US" b="1">
                <a:solidFill>
                  <a:srgbClr val="000000"/>
                </a:solidFill>
              </a:rPr>
              <a:t>Boston University</a:t>
            </a:r>
            <a:r>
              <a:rPr lang="en-US">
                <a:solidFill>
                  <a:srgbClr val="000000"/>
                </a:solidFill>
              </a:rPr>
              <a:t> Chobanian &amp; Avedisian School of Medicine ​</a:t>
            </a:r>
            <a:endParaRPr lang="en-US">
              <a:solidFill>
                <a:srgbClr val="000000"/>
              </a:solidFill>
              <a:latin typeface="Segoe UI" panose="020B0502040204020203" pitchFamily="34" charset="0"/>
            </a:endParaRPr>
          </a:p>
          <a:p>
            <a:pPr fontAlgn="base"/>
            <a:r>
              <a:rPr lang="en-US">
                <a:solidFill>
                  <a:srgbClr val="000000"/>
                </a:solidFill>
              </a:rPr>
              <a:t>Physician Assistant Program</a:t>
            </a:r>
            <a:endParaRPr lang="en-US">
              <a:solidFill>
                <a:srgbClr val="000000"/>
              </a:solidFill>
              <a:latin typeface="Segoe UI" panose="020B0502040204020203" pitchFamily="34"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4C5F4-A177-4335-99E1-E731E5F179BB}" type="slidenum">
              <a:rPr lang="en-US" smtClean="0"/>
              <a:pPr/>
              <a:t>‹#›</a:t>
            </a:fld>
            <a:endParaRPr lang="en-US"/>
          </a:p>
        </p:txBody>
      </p:sp>
      <p:pic>
        <p:nvPicPr>
          <p:cNvPr id="8" name="Picture 2">
            <a:extLst>
              <a:ext uri="{FF2B5EF4-FFF2-40B4-BE49-F238E27FC236}">
                <a16:creationId xmlns:a16="http://schemas.microsoft.com/office/drawing/2014/main" id="{7F7022CF-E5D6-DD9D-4D5D-14F5E2A89F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637" y="6370528"/>
            <a:ext cx="525425" cy="3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4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24960" y="6379351"/>
            <a:ext cx="4109040" cy="365125"/>
          </a:xfrm>
        </p:spPr>
        <p:txBody>
          <a:bodyPr/>
          <a:lstStyle>
            <a:lvl1pPr>
              <a:defRPr sz="1200"/>
            </a:lvl1pPr>
          </a:lstStyle>
          <a:p>
            <a:pPr fontAlgn="base"/>
            <a:r>
              <a:rPr lang="en-US" b="1">
                <a:solidFill>
                  <a:srgbClr val="000000"/>
                </a:solidFill>
              </a:rPr>
              <a:t>Boston University</a:t>
            </a:r>
            <a:r>
              <a:rPr lang="en-US">
                <a:solidFill>
                  <a:srgbClr val="000000"/>
                </a:solidFill>
              </a:rPr>
              <a:t> Chobanian &amp; Avedisian School of Medicine ​</a:t>
            </a:r>
            <a:endParaRPr lang="en-US">
              <a:solidFill>
                <a:srgbClr val="000000"/>
              </a:solidFill>
              <a:latin typeface="Segoe UI" panose="020B0502040204020203" pitchFamily="34" charset="0"/>
            </a:endParaRPr>
          </a:p>
          <a:p>
            <a:pPr fontAlgn="base"/>
            <a:r>
              <a:rPr lang="en-US">
                <a:solidFill>
                  <a:srgbClr val="000000"/>
                </a:solidFill>
              </a:rPr>
              <a:t>Physician Assistant Program</a:t>
            </a:r>
            <a:endParaRPr lang="en-US">
              <a:solidFill>
                <a:srgbClr val="000000"/>
              </a:solidFill>
              <a:latin typeface="Segoe UI" panose="020B0502040204020203"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a:t>
            </a:fld>
            <a:endParaRPr lang="en-US"/>
          </a:p>
        </p:txBody>
      </p:sp>
      <p:pic>
        <p:nvPicPr>
          <p:cNvPr id="5" name="Picture 2">
            <a:extLst>
              <a:ext uri="{FF2B5EF4-FFF2-40B4-BE49-F238E27FC236}">
                <a16:creationId xmlns:a16="http://schemas.microsoft.com/office/drawing/2014/main" id="{362DD720-D0F4-4941-471D-E82119B91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637" y="6370528"/>
            <a:ext cx="525425" cy="3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4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109C70-AC55-410B-B623-4EE8CA0E0966}"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384707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D7531E-4FDE-4F39-B63C-83499DF8DC74}"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4C5F4-A177-4335-99E1-E731E5F179BB}" type="slidenum">
              <a:rPr lang="en-US" smtClean="0"/>
              <a:pPr/>
              <a:t>‹#›</a:t>
            </a:fld>
            <a:endParaRPr lang="en-US"/>
          </a:p>
        </p:txBody>
      </p:sp>
    </p:spTree>
    <p:extLst>
      <p:ext uri="{BB962C8B-B14F-4D97-AF65-F5344CB8AC3E}">
        <p14:creationId xmlns:p14="http://schemas.microsoft.com/office/powerpoint/2010/main" val="412847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3886FF-73C1-418E-AA7E-A125086EEA19}" type="datetime1">
              <a:rPr lang="en-US" smtClean="0"/>
              <a:t>1/17/2023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A4C5F4-A177-4335-99E1-E731E5F179BB}" type="slidenum">
              <a:rPr lang="en-US" smtClean="0"/>
              <a:pPr/>
              <a:t>‹#›</a:t>
            </a:fld>
            <a:endParaRPr lang="en-US"/>
          </a:p>
        </p:txBody>
      </p:sp>
    </p:spTree>
    <p:extLst>
      <p:ext uri="{BB962C8B-B14F-4D97-AF65-F5344CB8AC3E}">
        <p14:creationId xmlns:p14="http://schemas.microsoft.com/office/powerpoint/2010/main" val="253692835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127CC-6F00-C453-077B-A7E2B7D4A95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198B0-F135-ECB3-80C2-AD376756E3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922E9-A5FF-9955-2E93-5CEC8F1FC16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50240-C334-7247-A68D-B0B5667CA44E}" type="datetimeFigureOut">
              <a:rPr lang="en-US" smtClean="0"/>
              <a:t>1/17/2023</a:t>
            </a:fld>
            <a:endParaRPr lang="en-US"/>
          </a:p>
        </p:txBody>
      </p:sp>
      <p:sp>
        <p:nvSpPr>
          <p:cNvPr id="5" name="Footer Placeholder 4">
            <a:extLst>
              <a:ext uri="{FF2B5EF4-FFF2-40B4-BE49-F238E27FC236}">
                <a16:creationId xmlns:a16="http://schemas.microsoft.com/office/drawing/2014/main" id="{A032A9A3-F964-F7B1-3292-0C906566E6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134DD1-441A-2CD1-616A-F2CDCAC4001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175A3-A420-8748-A68D-868817EBFF8D}" type="slidenum">
              <a:rPr lang="en-US" smtClean="0"/>
              <a:t>‹#›</a:t>
            </a:fld>
            <a:endParaRPr lang="en-US"/>
          </a:p>
        </p:txBody>
      </p:sp>
    </p:spTree>
    <p:extLst>
      <p:ext uri="{BB962C8B-B14F-4D97-AF65-F5344CB8AC3E}">
        <p14:creationId xmlns:p14="http://schemas.microsoft.com/office/powerpoint/2010/main" val="64002622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4.0/" TargetMode="External"/><Relationship Id="rId5" Type="http://schemas.openxmlformats.org/officeDocument/2006/relationships/hyperlink" Target="https://apaog.wildapricot.or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ellcomeimages.org/" TargetMode="Externa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https://www.youtube.com/embed/MFkzEOg4RaU?feature=oembed" TargetMode="External"/><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https://www.youtube.com/embed/KQ3L1n5XiLw?feature=oembed" TargetMode="External"/><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laad.org/reference/trans-terms?gclid=CjwKCAiAqaWdBhAvEiwAGAQltmO4hBV2EFuM5w3Mh-Wijx1n9Qk_nPuFAu6Rwq9m9O3szbEM621ZyRoCYcsQAvD_Bw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acog.org/clinical/clinical-guidance/committee-opinion/articles/2013/11/definition-of-term-pregnancy" TargetMode="External"/><Relationship Id="rId5" Type="http://schemas.openxmlformats.org/officeDocument/2006/relationships/hyperlink" Target="https://www.acog.org/Resources-And-Publications/Committee-Opinions/Committee-on-Obstetric-Practice/Methods-for-Estimating-the-Due-Date" TargetMode="External"/><Relationship Id="rId4" Type="http://schemas.openxmlformats.org/officeDocument/2006/relationships/hyperlink" Target="http://www.midwiferytoday.com/articles/timeline.asp"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youtu.be/MFkzEOg4RaU" TargetMode="External"/><Relationship Id="rId2" Type="http://schemas.openxmlformats.org/officeDocument/2006/relationships/hyperlink" Target="https://www.acog.org/clinical/clinical-guidance/practice-bulletin/articles/2016/05/prenatal-diagnostic-testing-for-genetic-disorders" TargetMode="External"/><Relationship Id="rId1" Type="http://schemas.openxmlformats.org/officeDocument/2006/relationships/slideLayout" Target="../slideLayouts/slideLayout2.xml"/><Relationship Id="rId4" Type="http://schemas.openxmlformats.org/officeDocument/2006/relationships/hyperlink" Target="https://youtu.be/KQ3L1n5XiL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981200"/>
            <a:ext cx="6172200" cy="1894362"/>
          </a:xfrm>
        </p:spPr>
        <p:txBody>
          <a:bodyPr>
            <a:normAutofit/>
          </a:bodyPr>
          <a:lstStyle/>
          <a:p>
            <a:r>
              <a:rPr lang="en-US"/>
              <a:t>Prenatal Care</a:t>
            </a:r>
          </a:p>
        </p:txBody>
      </p:sp>
      <p:sp>
        <p:nvSpPr>
          <p:cNvPr id="3" name="Subtitle 2"/>
          <p:cNvSpPr>
            <a:spLocks noGrp="1"/>
          </p:cNvSpPr>
          <p:nvPr>
            <p:ph type="subTitle" idx="1"/>
          </p:nvPr>
        </p:nvSpPr>
        <p:spPr>
          <a:xfrm>
            <a:off x="2438400" y="4724400"/>
            <a:ext cx="6400800" cy="1752600"/>
          </a:xfrm>
        </p:spPr>
        <p:txBody>
          <a:bodyPr vert="horz" lIns="91440" tIns="45720" rIns="91440" bIns="45720" rtlCol="0" anchor="t">
            <a:normAutofit/>
          </a:bodyPr>
          <a:lstStyle/>
          <a:p>
            <a:pPr algn="r"/>
            <a:r>
              <a:rPr lang="en-US" sz="2400"/>
              <a:t>Susan E. White MD, FACOG</a:t>
            </a:r>
          </a:p>
          <a:p>
            <a:pPr algn="r"/>
            <a:r>
              <a:rPr lang="en-US" sz="2400"/>
              <a:t>Assistant Professor of Obstetrics &amp; Gynecology</a:t>
            </a:r>
          </a:p>
        </p:txBody>
      </p:sp>
      <p:sp>
        <p:nvSpPr>
          <p:cNvPr id="4" name="Slide Number Placeholder 3"/>
          <p:cNvSpPr>
            <a:spLocks noGrp="1"/>
          </p:cNvSpPr>
          <p:nvPr>
            <p:ph type="sldNum" sz="quarter" idx="12"/>
          </p:nvPr>
        </p:nvSpPr>
        <p:spPr/>
        <p:txBody>
          <a:bodyPr/>
          <a:lstStyle/>
          <a:p>
            <a:fld id="{A8A4C5F4-A177-4335-99E1-E731E5F179BB}" type="slidenum">
              <a:rPr lang="en-US" smtClean="0"/>
              <a:pPr/>
              <a:t>1</a:t>
            </a:fld>
            <a:endParaRPr lang="en-US"/>
          </a:p>
        </p:txBody>
      </p:sp>
      <p:sp>
        <p:nvSpPr>
          <p:cNvPr id="6" name="TextBox 5">
            <a:extLst>
              <a:ext uri="{FF2B5EF4-FFF2-40B4-BE49-F238E27FC236}">
                <a16:creationId xmlns:a16="http://schemas.microsoft.com/office/drawing/2014/main" id="{69C95B8F-235A-7A7A-36BB-246A0F9F67A7}"/>
              </a:ext>
            </a:extLst>
          </p:cNvPr>
          <p:cNvSpPr txBox="1"/>
          <p:nvPr/>
        </p:nvSpPr>
        <p:spPr>
          <a:xfrm>
            <a:off x="944088" y="6080136"/>
            <a:ext cx="6019800" cy="523220"/>
          </a:xfrm>
          <a:prstGeom prst="rect">
            <a:avLst/>
          </a:prstGeom>
          <a:noFill/>
        </p:spPr>
        <p:txBody>
          <a:bodyPr wrap="square">
            <a:spAutoFit/>
          </a:bodyPr>
          <a:lstStyle/>
          <a:p>
            <a:pPr algn="l" rtl="0" fontAlgn="base"/>
            <a:r>
              <a:rPr lang="en-US" sz="1400" b="1" i="0" u="none" strike="noStrike">
                <a:solidFill>
                  <a:srgbClr val="000000"/>
                </a:solidFill>
                <a:effectLst/>
                <a:latin typeface="Calibri" panose="020F0502020204030204" pitchFamily="34" charset="0"/>
              </a:rPr>
              <a:t>Boston University</a:t>
            </a:r>
            <a:r>
              <a:rPr lang="en-US" sz="1400" b="0" i="0" u="none" strike="noStrike">
                <a:solidFill>
                  <a:srgbClr val="000000"/>
                </a:solidFill>
                <a:effectLst/>
                <a:latin typeface="Calibri" panose="020F0502020204030204" pitchFamily="34" charset="0"/>
              </a:rPr>
              <a:t> Chobanian &amp; Avedisian School of Medicine </a:t>
            </a:r>
            <a:r>
              <a:rPr lang="en-US" sz="1400" b="0" i="0">
                <a:solidFill>
                  <a:srgbClr val="000000"/>
                </a:solidFill>
                <a:effectLst/>
                <a:latin typeface="Calibri" panose="020F0502020204030204" pitchFamily="34" charset="0"/>
              </a:rPr>
              <a:t>​</a:t>
            </a:r>
            <a:endParaRPr lang="en-US" sz="1400" b="0" i="0">
              <a:solidFill>
                <a:srgbClr val="000000"/>
              </a:solidFill>
              <a:effectLst/>
              <a:latin typeface="Segoe UI" panose="020B0502040204020203" pitchFamily="34" charset="0"/>
            </a:endParaRPr>
          </a:p>
          <a:p>
            <a:pPr algn="l" rtl="0" fontAlgn="base"/>
            <a:r>
              <a:rPr lang="en-US" sz="1400" b="0" i="0" u="none" strike="noStrike">
                <a:solidFill>
                  <a:srgbClr val="000000"/>
                </a:solidFill>
                <a:effectLst/>
                <a:latin typeface="Calibri" panose="020F0502020204030204" pitchFamily="34" charset="0"/>
              </a:rPr>
              <a:t>Physician Assistant Program</a:t>
            </a:r>
            <a:endParaRPr lang="en-US" sz="1400" b="0" i="0">
              <a:solidFill>
                <a:srgbClr val="000000"/>
              </a:solidFill>
              <a:effectLst/>
              <a:latin typeface="Segoe UI" panose="020B0502040204020203" pitchFamily="34" charset="0"/>
            </a:endParaRPr>
          </a:p>
        </p:txBody>
      </p:sp>
      <p:pic>
        <p:nvPicPr>
          <p:cNvPr id="7" name="Picture 2">
            <a:extLst>
              <a:ext uri="{FF2B5EF4-FFF2-40B4-BE49-F238E27FC236}">
                <a16:creationId xmlns:a16="http://schemas.microsoft.com/office/drawing/2014/main" id="{1F6E9317-45C8-856C-C16B-2E7DF2705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07" y="6109824"/>
            <a:ext cx="595993" cy="422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61A513E-3D04-3AE0-DBE8-58D2474E6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85800"/>
            <a:ext cx="2734530" cy="32966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814839-D6A6-10A8-529A-9CB5D190B27B}"/>
              </a:ext>
            </a:extLst>
          </p:cNvPr>
          <p:cNvSpPr txBox="1"/>
          <p:nvPr/>
        </p:nvSpPr>
        <p:spPr>
          <a:xfrm>
            <a:off x="533400" y="4115315"/>
            <a:ext cx="2734530" cy="338554"/>
          </a:xfrm>
          <a:prstGeom prst="rect">
            <a:avLst/>
          </a:prstGeom>
          <a:noFill/>
        </p:spPr>
        <p:txBody>
          <a:bodyPr wrap="square" rtlCol="0">
            <a:spAutoFit/>
          </a:bodyPr>
          <a:lstStyle/>
          <a:p>
            <a:r>
              <a:rPr lang="en-US" sz="800"/>
              <a:t>Credit: </a:t>
            </a:r>
            <a:r>
              <a:rPr lang="en-US" sz="800" b="0" i="0" u="none" strike="noStrike">
                <a:solidFill>
                  <a:srgbClr val="000000"/>
                </a:solidFill>
                <a:effectLst/>
                <a:latin typeface="Calibri" panose="020F0502020204030204" pitchFamily="34" charset="0"/>
              </a:rPr>
              <a:t>Open Clip Art.org with Creative Commons License 1.0. Available at https://openclipart.org/image/800px/327713</a:t>
            </a:r>
            <a:endParaRPr lang="en-US" sz="800"/>
          </a:p>
        </p:txBody>
      </p:sp>
      <p:sp>
        <p:nvSpPr>
          <p:cNvPr id="9" name="TextBox 8">
            <a:extLst>
              <a:ext uri="{FF2B5EF4-FFF2-40B4-BE49-F238E27FC236}">
                <a16:creationId xmlns:a16="http://schemas.microsoft.com/office/drawing/2014/main" id="{A8788846-05AC-26BA-E72E-C1681807E8BC}"/>
              </a:ext>
            </a:extLst>
          </p:cNvPr>
          <p:cNvSpPr txBox="1"/>
          <p:nvPr/>
        </p:nvSpPr>
        <p:spPr>
          <a:xfrm>
            <a:off x="5695949" y="5972175"/>
            <a:ext cx="28860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ea typeface="+mn-lt"/>
                <a:cs typeface="+mn-lt"/>
              </a:rPr>
              <a:t>Prenatal Care Workshop created by Susan E. White.  Available at </a:t>
            </a:r>
            <a:r>
              <a:rPr lang="en-US" sz="1000" i="1">
                <a:ea typeface="+mn-lt"/>
                <a:cs typeface="+mn-lt"/>
                <a:hlinkClick r:id="rId5"/>
              </a:rPr>
              <a:t>APAOG</a:t>
            </a:r>
            <a:r>
              <a:rPr lang="en-US" sz="1000" i="1">
                <a:ea typeface="+mn-lt"/>
                <a:cs typeface="+mn-lt"/>
              </a:rPr>
              <a:t> and licensed under Creative Commons License 4.0  </a:t>
            </a:r>
            <a:r>
              <a:rPr lang="en-US" sz="1000" i="1">
                <a:ea typeface="+mn-lt"/>
                <a:cs typeface="+mn-lt"/>
                <a:hlinkClick r:id="rId6"/>
              </a:rPr>
              <a:t>CC BY-NC 4.0</a:t>
            </a:r>
            <a:r>
              <a:rPr lang="en-US" sz="1000" i="1">
                <a:ea typeface="+mn-lt"/>
                <a:cs typeface="+mn-lt"/>
              </a:rPr>
              <a:t>. Copyright 2023 Susan E. White.</a:t>
            </a:r>
            <a:endParaRPr lang="en-US">
              <a:ea typeface="+mn-lt"/>
              <a:cs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pPr algn="ctr"/>
            <a:r>
              <a:rPr lang="en-US">
                <a:solidFill>
                  <a:schemeClr val="bg1"/>
                </a:solidFill>
              </a:rPr>
              <a:t>Vocabulary of </a:t>
            </a:r>
            <a:br>
              <a:rPr lang="en-US">
                <a:solidFill>
                  <a:schemeClr val="bg1"/>
                </a:solidFill>
              </a:rPr>
            </a:br>
            <a:r>
              <a:rPr lang="en-US">
                <a:solidFill>
                  <a:schemeClr val="bg1"/>
                </a:solidFill>
              </a:rPr>
              <a:t>Obstetrics </a:t>
            </a:r>
          </a:p>
        </p:txBody>
      </p:sp>
      <p:sp>
        <p:nvSpPr>
          <p:cNvPr id="14" name="Rectangle 13">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9D710844-1F49-45B6-BCE9-AEC1D5986196}"/>
              </a:ext>
            </a:extLst>
          </p:cNvPr>
          <p:cNvGraphicFramePr>
            <a:graphicFrameLocks noGrp="1"/>
          </p:cNvGraphicFramePr>
          <p:nvPr>
            <p:ph idx="1"/>
            <p:extLst>
              <p:ext uri="{D42A27DB-BD31-4B8C-83A1-F6EECF244321}">
                <p14:modId xmlns:p14="http://schemas.microsoft.com/office/powerpoint/2010/main" val="177471949"/>
              </p:ext>
            </p:extLst>
          </p:nvPr>
        </p:nvGraphicFramePr>
        <p:xfrm>
          <a:off x="3932187" y="1005298"/>
          <a:ext cx="4817176" cy="5085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6450" y="2224970"/>
            <a:ext cx="2173707" cy="4067403"/>
          </a:xfrm>
        </p:spPr>
        <p:txBody>
          <a:bodyPr anchor="t">
            <a:normAutofit/>
          </a:bodyPr>
          <a:lstStyle/>
          <a:p>
            <a:pPr algn="ctr"/>
            <a:r>
              <a:rPr lang="en-US">
                <a:solidFill>
                  <a:schemeClr val="bg1"/>
                </a:solidFill>
              </a:rPr>
              <a:t>Vocabulary of Obstetrics </a:t>
            </a:r>
          </a:p>
        </p:txBody>
      </p:sp>
      <p:sp>
        <p:nvSpPr>
          <p:cNvPr id="4" name="Slide Number Placeholder 3"/>
          <p:cNvSpPr>
            <a:spLocks noGrp="1"/>
          </p:cNvSpPr>
          <p:nvPr>
            <p:ph type="sldNum" sz="quarter" idx="12"/>
          </p:nvPr>
        </p:nvSpPr>
        <p:spPr>
          <a:xfrm>
            <a:off x="120650" y="3246439"/>
            <a:ext cx="504718" cy="343768"/>
          </a:xfrm>
        </p:spPr>
        <p:txBody>
          <a:bodyPr anchor="ctr">
            <a:normAutofit/>
          </a:bodyPr>
          <a:lstStyle/>
          <a:p>
            <a:pPr algn="ctr">
              <a:spcAft>
                <a:spcPts val="600"/>
              </a:spcAft>
            </a:pPr>
            <a:fld id="{A8A4C5F4-A177-4335-99E1-E731E5F179BB}" type="slidenum">
              <a:rPr lang="en-US" sz="1200">
                <a:solidFill>
                  <a:schemeClr val="bg1"/>
                </a:solidFill>
              </a:rPr>
              <a:pPr algn="ctr">
                <a:spcAft>
                  <a:spcPts val="600"/>
                </a:spcAft>
              </a:pPr>
              <a:t>11</a:t>
            </a:fld>
            <a:endParaRPr lang="en-US" sz="1200">
              <a:solidFill>
                <a:schemeClr val="bg1"/>
              </a:solidFill>
            </a:endParaRP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628F1FAE-8E92-4A62-A887-803A38DD8371}"/>
              </a:ext>
            </a:extLst>
          </p:cNvPr>
          <p:cNvGraphicFramePr>
            <a:graphicFrameLocks noGrp="1"/>
          </p:cNvGraphicFramePr>
          <p:nvPr>
            <p:ph idx="1"/>
            <p:extLst>
              <p:ext uri="{D42A27DB-BD31-4B8C-83A1-F6EECF244321}">
                <p14:modId xmlns:p14="http://schemas.microsoft.com/office/powerpoint/2010/main" val="2578143227"/>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41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984" y="2539012"/>
            <a:ext cx="2173707" cy="3941849"/>
          </a:xfrm>
        </p:spPr>
        <p:txBody>
          <a:bodyPr anchor="t">
            <a:normAutofit/>
          </a:bodyPr>
          <a:lstStyle/>
          <a:p>
            <a:pPr algn="ctr"/>
            <a:r>
              <a:rPr lang="en-US">
                <a:solidFill>
                  <a:schemeClr val="bg1"/>
                </a:solidFill>
              </a:rPr>
              <a:t>Vocabulary of Obstetrics </a:t>
            </a:r>
          </a:p>
        </p:txBody>
      </p:sp>
      <p:sp>
        <p:nvSpPr>
          <p:cNvPr id="4" name="Slide Number Placeholder 3"/>
          <p:cNvSpPr>
            <a:spLocks noGrp="1"/>
          </p:cNvSpPr>
          <p:nvPr>
            <p:ph type="sldNum" sz="quarter" idx="12"/>
          </p:nvPr>
        </p:nvSpPr>
        <p:spPr>
          <a:xfrm>
            <a:off x="120650" y="3246439"/>
            <a:ext cx="504718" cy="343768"/>
          </a:xfrm>
        </p:spPr>
        <p:txBody>
          <a:bodyPr anchor="ctr">
            <a:normAutofit/>
          </a:bodyPr>
          <a:lstStyle/>
          <a:p>
            <a:pPr algn="ctr">
              <a:spcAft>
                <a:spcPts val="600"/>
              </a:spcAft>
            </a:pPr>
            <a:fld id="{A8A4C5F4-A177-4335-99E1-E731E5F179BB}" type="slidenum">
              <a:rPr lang="en-US" sz="1200">
                <a:solidFill>
                  <a:schemeClr val="bg1"/>
                </a:solidFill>
              </a:rPr>
              <a:pPr algn="ctr">
                <a:spcAft>
                  <a:spcPts val="600"/>
                </a:spcAft>
              </a:pPr>
              <a:t>12</a:t>
            </a:fld>
            <a:endParaRPr lang="en-US" sz="1200">
              <a:solidFill>
                <a:schemeClr val="bg1"/>
              </a:solidFill>
            </a:endParaRP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5C1B8E5B-BBEE-44FA-A196-FDDA66EAE766}"/>
              </a:ext>
            </a:extLst>
          </p:cNvPr>
          <p:cNvGraphicFramePr>
            <a:graphicFrameLocks noGrp="1"/>
          </p:cNvGraphicFramePr>
          <p:nvPr>
            <p:ph idx="1"/>
            <p:extLst>
              <p:ext uri="{D42A27DB-BD31-4B8C-83A1-F6EECF244321}">
                <p14:modId xmlns:p14="http://schemas.microsoft.com/office/powerpoint/2010/main" val="1229218335"/>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43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9984" y="2688503"/>
            <a:ext cx="2173707" cy="2952445"/>
          </a:xfrm>
        </p:spPr>
        <p:txBody>
          <a:bodyPr anchor="t">
            <a:normAutofit/>
          </a:bodyPr>
          <a:lstStyle/>
          <a:p>
            <a:pPr algn="ctr"/>
            <a:r>
              <a:rPr lang="en-US">
                <a:solidFill>
                  <a:schemeClr val="bg1"/>
                </a:solidFill>
              </a:rPr>
              <a:t>Gravidity and Parity</a:t>
            </a:r>
          </a:p>
        </p:txBody>
      </p:sp>
      <p:sp>
        <p:nvSpPr>
          <p:cNvPr id="4" name="Slide Number Placeholder 3"/>
          <p:cNvSpPr>
            <a:spLocks noGrp="1"/>
          </p:cNvSpPr>
          <p:nvPr>
            <p:ph type="sldNum" sz="quarter" idx="12"/>
          </p:nvPr>
        </p:nvSpPr>
        <p:spPr>
          <a:xfrm>
            <a:off x="120650" y="3246439"/>
            <a:ext cx="504718" cy="343768"/>
          </a:xfrm>
        </p:spPr>
        <p:txBody>
          <a:bodyPr anchor="ctr">
            <a:normAutofit/>
          </a:bodyPr>
          <a:lstStyle/>
          <a:p>
            <a:pPr algn="ctr">
              <a:spcAft>
                <a:spcPts val="600"/>
              </a:spcAft>
            </a:pPr>
            <a:fld id="{A8A4C5F4-A177-4335-99E1-E731E5F179BB}" type="slidenum">
              <a:rPr lang="en-US" sz="1200">
                <a:solidFill>
                  <a:schemeClr val="bg1"/>
                </a:solidFill>
              </a:rPr>
              <a:pPr algn="ctr">
                <a:spcAft>
                  <a:spcPts val="600"/>
                </a:spcAft>
              </a:pPr>
              <a:t>13</a:t>
            </a:fld>
            <a:endParaRPr lang="en-US" sz="1200">
              <a:solidFill>
                <a:schemeClr val="bg1"/>
              </a:solidFill>
            </a:endParaRPr>
          </a:p>
        </p:txBody>
      </p:sp>
      <p:sp>
        <p:nvSpPr>
          <p:cNvPr id="19" name="Rectangle 1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B0E02BC7-D435-4176-8E6D-8ABDAD736C4C}"/>
              </a:ext>
            </a:extLst>
          </p:cNvPr>
          <p:cNvGraphicFramePr>
            <a:graphicFrameLocks noGrp="1"/>
          </p:cNvGraphicFramePr>
          <p:nvPr>
            <p:ph idx="1"/>
            <p:extLst>
              <p:ext uri="{D42A27DB-BD31-4B8C-83A1-F6EECF244321}">
                <p14:modId xmlns:p14="http://schemas.microsoft.com/office/powerpoint/2010/main" val="2943148258"/>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pPr algn="ctr"/>
            <a:r>
              <a:rPr lang="en-US" sz="3200">
                <a:solidFill>
                  <a:schemeClr val="bg1"/>
                </a:solidFill>
              </a:rPr>
              <a:t>Gravity and Parity </a:t>
            </a: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p:cNvSpPr>
            <a:spLocks noGrp="1"/>
          </p:cNvSpPr>
          <p:nvPr>
            <p:ph idx="1"/>
          </p:nvPr>
        </p:nvSpPr>
        <p:spPr>
          <a:xfrm>
            <a:off x="3657600" y="767258"/>
            <a:ext cx="5036841" cy="5323484"/>
          </a:xfrm>
        </p:spPr>
        <p:txBody>
          <a:bodyPr anchor="ctr">
            <a:noAutofit/>
          </a:bodyPr>
          <a:lstStyle/>
          <a:p>
            <a:r>
              <a:rPr lang="en-US" sz="2400"/>
              <a:t>A G1 P1 is used for a pregnancy capable person with one singleton birth or who had twins or even triplets.</a:t>
            </a:r>
          </a:p>
          <a:p>
            <a:r>
              <a:rPr lang="en-US" sz="2400"/>
              <a:t>F-P-A-L system – defines parity </a:t>
            </a:r>
          </a:p>
          <a:p>
            <a:pPr lvl="1"/>
            <a:r>
              <a:rPr lang="en-US" sz="2400"/>
              <a:t>F – P – A – L </a:t>
            </a:r>
          </a:p>
          <a:p>
            <a:pPr lvl="2"/>
            <a:r>
              <a:rPr lang="en-US" sz="2400" b="1"/>
              <a:t>F </a:t>
            </a:r>
            <a:r>
              <a:rPr lang="en-US" sz="2400"/>
              <a:t>= full term</a:t>
            </a:r>
          </a:p>
          <a:p>
            <a:pPr lvl="2"/>
            <a:r>
              <a:rPr lang="en-US" sz="2400" b="1"/>
              <a:t>P</a:t>
            </a:r>
            <a:r>
              <a:rPr lang="en-US" sz="2400"/>
              <a:t> = premature</a:t>
            </a:r>
          </a:p>
          <a:p>
            <a:pPr lvl="2"/>
            <a:r>
              <a:rPr lang="en-US" sz="2400" b="1"/>
              <a:t>A</a:t>
            </a:r>
            <a:r>
              <a:rPr lang="en-US" sz="2400"/>
              <a:t> = abortions/miscarriages</a:t>
            </a:r>
          </a:p>
          <a:p>
            <a:pPr lvl="2"/>
            <a:r>
              <a:rPr lang="en-US" sz="2400" b="1"/>
              <a:t>L</a:t>
            </a:r>
            <a:r>
              <a:rPr lang="en-US" sz="2400"/>
              <a:t> = living children</a:t>
            </a:r>
          </a:p>
          <a:p>
            <a:r>
              <a:rPr lang="en-US" sz="2400"/>
              <a:t>For twins born at term:   G1, P 1-0-0-2</a:t>
            </a:r>
          </a:p>
          <a:p>
            <a:r>
              <a:rPr lang="en-US" sz="2400"/>
              <a:t>For premature twins:  G1, P 0-1-0-2</a:t>
            </a:r>
          </a:p>
          <a:p>
            <a:r>
              <a:rPr lang="en-US" sz="2400"/>
              <a:t>If one premature twin died:  G1, P 0-1-0-1 </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14</a:t>
            </a:fld>
            <a:endParaRPr lang="en-US"/>
          </a:p>
        </p:txBody>
      </p:sp>
    </p:spTree>
    <p:extLst>
      <p:ext uri="{BB962C8B-B14F-4D97-AF65-F5344CB8AC3E}">
        <p14:creationId xmlns:p14="http://schemas.microsoft.com/office/powerpoint/2010/main" val="122333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a:t>Vocabulary and Terms </a:t>
            </a:r>
          </a:p>
          <a:p>
            <a:r>
              <a:rPr lang="en-US" sz="2800" b="1">
                <a:solidFill>
                  <a:srgbClr val="C00000"/>
                </a:solidFill>
              </a:rPr>
              <a:t>Diagnosis of Pregnancy</a:t>
            </a:r>
          </a:p>
          <a:p>
            <a:r>
              <a:rPr lang="en-US" sz="2800"/>
              <a:t>Determining Gestational Age and Estimated Date of Delivery (EDD)</a:t>
            </a:r>
          </a:p>
          <a:p>
            <a:r>
              <a:rPr lang="en-US" sz="2800"/>
              <a:t>Prenatal Care</a:t>
            </a:r>
          </a:p>
          <a:p>
            <a:pPr lvl="1"/>
            <a:r>
              <a:rPr lang="en-US" sz="2800"/>
              <a:t>First trimester (1 week - 13 weeks 6 days)</a:t>
            </a:r>
          </a:p>
          <a:p>
            <a:pPr lvl="1"/>
            <a:r>
              <a:rPr lang="en-US" sz="2800"/>
              <a:t>Second trimester (14 weeks - 28 weeks 6 days)</a:t>
            </a:r>
          </a:p>
          <a:p>
            <a:pPr lvl="1"/>
            <a:r>
              <a:rPr lang="en-US" sz="2800"/>
              <a:t>Third trimester (29 weeks - 41 weeks 6 days)</a:t>
            </a:r>
          </a:p>
          <a:p>
            <a:r>
              <a:rPr lang="en-US" sz="2800"/>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15</a:t>
            </a:fld>
            <a:endParaRPr lang="en-US"/>
          </a:p>
        </p:txBody>
      </p:sp>
    </p:spTree>
    <p:extLst>
      <p:ext uri="{BB962C8B-B14F-4D97-AF65-F5344CB8AC3E}">
        <p14:creationId xmlns:p14="http://schemas.microsoft.com/office/powerpoint/2010/main" val="390352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504" y="1412489"/>
            <a:ext cx="2153321" cy="2156621"/>
          </a:xfrm>
        </p:spPr>
        <p:txBody>
          <a:bodyPr anchor="t">
            <a:normAutofit/>
          </a:bodyPr>
          <a:lstStyle/>
          <a:p>
            <a:r>
              <a:rPr lang="en-US" sz="2900">
                <a:solidFill>
                  <a:srgbClr val="FFFFFF"/>
                </a:solidFill>
              </a:rPr>
              <a:t>Diagnosis of Pregnancy - </a:t>
            </a:r>
            <a:r>
              <a:rPr lang="en-US" sz="2900" b="1" i="1">
                <a:solidFill>
                  <a:srgbClr val="FFFFFF"/>
                </a:solidFill>
              </a:rPr>
              <a:t>Presumptive </a:t>
            </a:r>
            <a:r>
              <a:rPr lang="en-US" sz="2900">
                <a:solidFill>
                  <a:srgbClr val="FFFFFF"/>
                </a:solidFill>
              </a:rPr>
              <a:t>Signs</a:t>
            </a:r>
            <a:br>
              <a:rPr lang="en-US" sz="2900">
                <a:solidFill>
                  <a:srgbClr val="FFFFFF"/>
                </a:solidFill>
              </a:rPr>
            </a:br>
            <a:endParaRPr lang="en-US" sz="2900">
              <a:solidFill>
                <a:srgbClr val="FFFFFF"/>
              </a:solidFill>
            </a:endParaRPr>
          </a:p>
        </p:txBody>
      </p:sp>
      <p:sp>
        <p:nvSpPr>
          <p:cNvPr id="3" name="Content Placeholder 2"/>
          <p:cNvSpPr>
            <a:spLocks noGrp="1"/>
          </p:cNvSpPr>
          <p:nvPr>
            <p:ph sz="half" idx="1"/>
          </p:nvPr>
        </p:nvSpPr>
        <p:spPr>
          <a:xfrm>
            <a:off x="3899244" y="1412489"/>
            <a:ext cx="2194560" cy="4363844"/>
          </a:xfrm>
        </p:spPr>
        <p:txBody>
          <a:bodyPr>
            <a:normAutofit fontScale="92500"/>
          </a:bodyPr>
          <a:lstStyle/>
          <a:p>
            <a:r>
              <a:rPr lang="en-US" sz="2400"/>
              <a:t>Amenorrhea</a:t>
            </a:r>
          </a:p>
          <a:p>
            <a:r>
              <a:rPr lang="en-US" sz="2400"/>
              <a:t>Nausea and vomiting</a:t>
            </a:r>
          </a:p>
          <a:p>
            <a:pPr lvl="1"/>
            <a:r>
              <a:rPr lang="en-US" sz="2400"/>
              <a:t>Hyperemesis gravidarum</a:t>
            </a:r>
          </a:p>
          <a:p>
            <a:r>
              <a:rPr lang="en-US" sz="2400"/>
              <a:t>Mastodynia</a:t>
            </a:r>
          </a:p>
          <a:p>
            <a:r>
              <a:rPr lang="en-US" sz="2400"/>
              <a:t>Fatigue </a:t>
            </a:r>
          </a:p>
          <a:p>
            <a:pPr marL="0" indent="0">
              <a:buNone/>
            </a:pPr>
            <a:endParaRPr lang="en-US" sz="2400"/>
          </a:p>
          <a:p>
            <a:endParaRPr lang="en-US" sz="2400"/>
          </a:p>
          <a:p>
            <a:pPr lvl="1"/>
            <a:endParaRPr lang="en-US" sz="1700"/>
          </a:p>
          <a:p>
            <a:endParaRPr lang="en-US" sz="1700"/>
          </a:p>
        </p:txBody>
      </p:sp>
      <p:sp>
        <p:nvSpPr>
          <p:cNvPr id="7" name="Content Placeholder 6"/>
          <p:cNvSpPr>
            <a:spLocks noGrp="1"/>
          </p:cNvSpPr>
          <p:nvPr>
            <p:ph sz="half" idx="2"/>
          </p:nvPr>
        </p:nvSpPr>
        <p:spPr>
          <a:xfrm>
            <a:off x="6338703" y="1412489"/>
            <a:ext cx="2299872" cy="4363844"/>
          </a:xfrm>
        </p:spPr>
        <p:txBody>
          <a:bodyPr>
            <a:normAutofit fontScale="92500"/>
          </a:bodyPr>
          <a:lstStyle/>
          <a:p>
            <a:r>
              <a:rPr lang="en-US" sz="2400"/>
              <a:t>Quickening</a:t>
            </a:r>
          </a:p>
          <a:p>
            <a:pPr lvl="1"/>
            <a:r>
              <a:rPr lang="en-US" sz="2400"/>
              <a:t>18 - 20 weeks primigravida</a:t>
            </a:r>
          </a:p>
          <a:p>
            <a:pPr lvl="1"/>
            <a:r>
              <a:rPr lang="en-US" sz="2400"/>
              <a:t>14 - 16 weeks multigravidas</a:t>
            </a:r>
          </a:p>
          <a:p>
            <a:r>
              <a:rPr lang="en-US" sz="2400"/>
              <a:t>Urinary symptoms</a:t>
            </a:r>
          </a:p>
          <a:p>
            <a:pPr lvl="1"/>
            <a:r>
              <a:rPr lang="en-US" sz="2400"/>
              <a:t>Frequency</a:t>
            </a:r>
          </a:p>
          <a:p>
            <a:pPr lvl="1"/>
            <a:r>
              <a:rPr lang="en-US" sz="2400"/>
              <a:t>Nocturia</a:t>
            </a:r>
          </a:p>
          <a:p>
            <a:r>
              <a:rPr lang="en-US" sz="2400"/>
              <a:t>Positive home pregnancy test </a:t>
            </a:r>
          </a:p>
          <a:p>
            <a:endParaRPr lang="en-US" sz="1700"/>
          </a:p>
        </p:txBody>
      </p:sp>
      <p:sp>
        <p:nvSpPr>
          <p:cNvPr id="8" name="Slide Number Placeholder 7"/>
          <p:cNvSpPr>
            <a:spLocks noGrp="1"/>
          </p:cNvSpPr>
          <p:nvPr>
            <p:ph type="sldNum" sz="quarter" idx="12"/>
          </p:nvPr>
        </p:nvSpPr>
        <p:spPr>
          <a:xfrm>
            <a:off x="8227095" y="6080241"/>
            <a:ext cx="411480" cy="548640"/>
          </a:xfrm>
          <a:prstGeom prst="ellipse">
            <a:avLst/>
          </a:prstGeom>
          <a:solidFill>
            <a:srgbClr val="7F7F7F"/>
          </a:solidFill>
        </p:spPr>
        <p:txBody>
          <a:bodyPr>
            <a:normAutofit lnSpcReduction="10000"/>
          </a:bodyPr>
          <a:lstStyle/>
          <a:p>
            <a:pPr algn="ctr">
              <a:spcAft>
                <a:spcPts val="600"/>
              </a:spcAft>
            </a:pPr>
            <a:fld id="{A8A4C5F4-A177-4335-99E1-E731E5F179BB}" type="slidenum">
              <a:rPr lang="en-US" sz="1000">
                <a:solidFill>
                  <a:srgbClr val="FFFFFF"/>
                </a:solidFill>
              </a:rPr>
              <a:pPr algn="ctr">
                <a:spcAft>
                  <a:spcPts val="600"/>
                </a:spcAft>
              </a:pPr>
              <a:t>16</a:t>
            </a:fld>
            <a:endParaRPr lang="en-US" sz="10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57C233-F66D-02A4-7F4F-D36A1C0175B5}"/>
              </a:ext>
            </a:extLst>
          </p:cNvPr>
          <p:cNvSpPr>
            <a:spLocks noGrp="1"/>
          </p:cNvSpPr>
          <p:nvPr>
            <p:ph type="title"/>
          </p:nvPr>
        </p:nvSpPr>
        <p:spPr>
          <a:xfrm>
            <a:off x="603504" y="1412489"/>
            <a:ext cx="2153321" cy="2156621"/>
          </a:xfrm>
        </p:spPr>
        <p:txBody>
          <a:bodyPr anchor="t">
            <a:normAutofit/>
          </a:bodyPr>
          <a:lstStyle/>
          <a:p>
            <a:r>
              <a:rPr lang="en-US" sz="3100">
                <a:solidFill>
                  <a:srgbClr val="FFFFFF"/>
                </a:solidFill>
              </a:rPr>
              <a:t>Diagnosis of Pregnancy – </a:t>
            </a:r>
            <a:r>
              <a:rPr lang="en-US" sz="3100" b="1" i="1">
                <a:solidFill>
                  <a:srgbClr val="FFFFFF"/>
                </a:solidFill>
              </a:rPr>
              <a:t>Probable </a:t>
            </a:r>
            <a:r>
              <a:rPr lang="en-US" sz="3100">
                <a:solidFill>
                  <a:srgbClr val="FFFFFF"/>
                </a:solidFill>
              </a:rPr>
              <a:t>Signs </a:t>
            </a:r>
          </a:p>
        </p:txBody>
      </p:sp>
      <p:sp>
        <p:nvSpPr>
          <p:cNvPr id="3" name="Content Placeholder 2">
            <a:extLst>
              <a:ext uri="{FF2B5EF4-FFF2-40B4-BE49-F238E27FC236}">
                <a16:creationId xmlns:a16="http://schemas.microsoft.com/office/drawing/2014/main" id="{9CCC48D6-58E2-70CE-0123-769B66588960}"/>
              </a:ext>
            </a:extLst>
          </p:cNvPr>
          <p:cNvSpPr>
            <a:spLocks noGrp="1"/>
          </p:cNvSpPr>
          <p:nvPr>
            <p:ph sz="half" idx="1"/>
          </p:nvPr>
        </p:nvSpPr>
        <p:spPr>
          <a:xfrm>
            <a:off x="3899244" y="1412489"/>
            <a:ext cx="2194560" cy="4363844"/>
          </a:xfrm>
        </p:spPr>
        <p:txBody>
          <a:bodyPr>
            <a:normAutofit/>
          </a:bodyPr>
          <a:lstStyle/>
          <a:p>
            <a:r>
              <a:rPr lang="en-US" sz="2400"/>
              <a:t>Softening of the cervix (Hegars Sign*)</a:t>
            </a:r>
          </a:p>
          <a:p>
            <a:r>
              <a:rPr lang="en-US" sz="2400"/>
              <a:t>Blueish discoloration of cervix (Chadwicks sign*)</a:t>
            </a:r>
          </a:p>
          <a:p>
            <a:r>
              <a:rPr lang="en-US" sz="2400"/>
              <a:t>Enlarged uterus</a:t>
            </a:r>
          </a:p>
          <a:p>
            <a:endParaRPr lang="en-US" sz="1700"/>
          </a:p>
        </p:txBody>
      </p:sp>
      <p:sp>
        <p:nvSpPr>
          <p:cNvPr id="4" name="Content Placeholder 3">
            <a:extLst>
              <a:ext uri="{FF2B5EF4-FFF2-40B4-BE49-F238E27FC236}">
                <a16:creationId xmlns:a16="http://schemas.microsoft.com/office/drawing/2014/main" id="{77F30316-6FC6-15A9-ED75-472315EEAD1A}"/>
              </a:ext>
            </a:extLst>
          </p:cNvPr>
          <p:cNvSpPr>
            <a:spLocks noGrp="1"/>
          </p:cNvSpPr>
          <p:nvPr>
            <p:ph sz="half" idx="2"/>
          </p:nvPr>
        </p:nvSpPr>
        <p:spPr>
          <a:xfrm>
            <a:off x="6338703" y="1412489"/>
            <a:ext cx="2194560" cy="4363844"/>
          </a:xfrm>
        </p:spPr>
        <p:txBody>
          <a:bodyPr>
            <a:normAutofit/>
          </a:bodyPr>
          <a:lstStyle/>
          <a:p>
            <a:pPr marL="0" indent="0">
              <a:buNone/>
            </a:pPr>
            <a:r>
              <a:rPr lang="en-US" sz="1700"/>
              <a:t>*The names of the signs are for historical context only although some clinicians may still use them</a:t>
            </a:r>
          </a:p>
        </p:txBody>
      </p:sp>
      <p:sp>
        <p:nvSpPr>
          <p:cNvPr id="5" name="Slide Number Placeholder 4">
            <a:extLst>
              <a:ext uri="{FF2B5EF4-FFF2-40B4-BE49-F238E27FC236}">
                <a16:creationId xmlns:a16="http://schemas.microsoft.com/office/drawing/2014/main" id="{FB77384D-4823-A987-88EB-523EE94F26BA}"/>
              </a:ext>
            </a:extLst>
          </p:cNvPr>
          <p:cNvSpPr>
            <a:spLocks noGrp="1"/>
          </p:cNvSpPr>
          <p:nvPr>
            <p:ph type="sldNum" sz="quarter" idx="12"/>
          </p:nvPr>
        </p:nvSpPr>
        <p:spPr>
          <a:xfrm>
            <a:off x="8227095" y="6080241"/>
            <a:ext cx="411480" cy="548640"/>
          </a:xfrm>
          <a:prstGeom prst="ellipse">
            <a:avLst/>
          </a:prstGeom>
          <a:solidFill>
            <a:srgbClr val="7F7F7F"/>
          </a:solidFill>
        </p:spPr>
        <p:txBody>
          <a:bodyPr>
            <a:normAutofit lnSpcReduction="10000"/>
          </a:bodyPr>
          <a:lstStyle/>
          <a:p>
            <a:pPr algn="ctr">
              <a:spcAft>
                <a:spcPts val="600"/>
              </a:spcAft>
            </a:pPr>
            <a:fld id="{A8A4C5F4-A177-4335-99E1-E731E5F179BB}" type="slidenum">
              <a:rPr lang="en-US" sz="1000">
                <a:solidFill>
                  <a:srgbClr val="FFFFFF"/>
                </a:solidFill>
              </a:rPr>
              <a:pPr algn="ctr">
                <a:spcAft>
                  <a:spcPts val="600"/>
                </a:spcAft>
              </a:pPr>
              <a:t>17</a:t>
            </a:fld>
            <a:endParaRPr lang="en-US" sz="1000">
              <a:solidFill>
                <a:srgbClr val="FFFFFF"/>
              </a:solidFill>
            </a:endParaRPr>
          </a:p>
        </p:txBody>
      </p:sp>
    </p:spTree>
    <p:extLst>
      <p:ext uri="{BB962C8B-B14F-4D97-AF65-F5344CB8AC3E}">
        <p14:creationId xmlns:p14="http://schemas.microsoft.com/office/powerpoint/2010/main" val="29026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1702E6-684E-4F83-FD78-9CA24B9601A4}"/>
              </a:ext>
            </a:extLst>
          </p:cNvPr>
          <p:cNvSpPr>
            <a:spLocks noGrp="1"/>
          </p:cNvSpPr>
          <p:nvPr>
            <p:ph type="title"/>
          </p:nvPr>
        </p:nvSpPr>
        <p:spPr>
          <a:xfrm>
            <a:off x="603504" y="1412489"/>
            <a:ext cx="2153321" cy="2156621"/>
          </a:xfrm>
        </p:spPr>
        <p:txBody>
          <a:bodyPr anchor="t">
            <a:normAutofit/>
          </a:bodyPr>
          <a:lstStyle/>
          <a:p>
            <a:r>
              <a:rPr lang="en-US" sz="3100">
                <a:solidFill>
                  <a:srgbClr val="FFFFFF"/>
                </a:solidFill>
              </a:rPr>
              <a:t>Diagnosis of Pregnancy – </a:t>
            </a:r>
            <a:r>
              <a:rPr lang="en-US" sz="3100" b="1" i="1">
                <a:solidFill>
                  <a:srgbClr val="FFFFFF"/>
                </a:solidFill>
              </a:rPr>
              <a:t>Positive</a:t>
            </a:r>
            <a:r>
              <a:rPr lang="en-US" sz="3100">
                <a:solidFill>
                  <a:srgbClr val="FFFFFF"/>
                </a:solidFill>
              </a:rPr>
              <a:t> Signs </a:t>
            </a:r>
          </a:p>
        </p:txBody>
      </p:sp>
      <p:sp>
        <p:nvSpPr>
          <p:cNvPr id="3" name="Content Placeholder 2">
            <a:extLst>
              <a:ext uri="{FF2B5EF4-FFF2-40B4-BE49-F238E27FC236}">
                <a16:creationId xmlns:a16="http://schemas.microsoft.com/office/drawing/2014/main" id="{49F0533A-6533-DD19-D122-5BCC5F78C9F7}"/>
              </a:ext>
            </a:extLst>
          </p:cNvPr>
          <p:cNvSpPr>
            <a:spLocks noGrp="1"/>
          </p:cNvSpPr>
          <p:nvPr>
            <p:ph sz="half" idx="1"/>
          </p:nvPr>
        </p:nvSpPr>
        <p:spPr>
          <a:xfrm>
            <a:off x="3249227" y="692458"/>
            <a:ext cx="2844577" cy="5779363"/>
          </a:xfrm>
        </p:spPr>
        <p:txBody>
          <a:bodyPr>
            <a:normAutofit fontScale="25000" lnSpcReduction="20000"/>
          </a:bodyPr>
          <a:lstStyle/>
          <a:p>
            <a:r>
              <a:rPr lang="en-US" sz="8000"/>
              <a:t>Pregnancy test positive </a:t>
            </a:r>
          </a:p>
          <a:p>
            <a:pPr lvl="1"/>
            <a:r>
              <a:rPr lang="en-US" sz="8000"/>
              <a:t>Urine versus serum tests</a:t>
            </a:r>
          </a:p>
          <a:p>
            <a:pPr lvl="2"/>
            <a:r>
              <a:rPr lang="en-US" sz="8000"/>
              <a:t>Both identify the </a:t>
            </a:r>
            <a:r>
              <a:rPr lang="el-GR" sz="8000"/>
              <a:t>β</a:t>
            </a:r>
            <a:r>
              <a:rPr lang="en-US" sz="8000"/>
              <a:t> sub-unit of Human Chorionic Gonadotropin (HCG)</a:t>
            </a:r>
          </a:p>
          <a:p>
            <a:pPr lvl="2"/>
            <a:r>
              <a:rPr lang="en-US" sz="8000"/>
              <a:t>Urine turns positive at 5 – 50 mIU/mL and is either positive or negative</a:t>
            </a:r>
          </a:p>
          <a:p>
            <a:pPr lvl="2"/>
            <a:r>
              <a:rPr lang="en-US" sz="8000"/>
              <a:t>Serum qualitative turns positive at 2 -4 mIU/mL</a:t>
            </a:r>
          </a:p>
          <a:p>
            <a:pPr lvl="2"/>
            <a:r>
              <a:rPr lang="en-US" sz="8000"/>
              <a:t>Quantitative serum HCG gives numerical level</a:t>
            </a:r>
          </a:p>
          <a:p>
            <a:endParaRPr lang="en-US" sz="1300"/>
          </a:p>
        </p:txBody>
      </p:sp>
      <p:sp>
        <p:nvSpPr>
          <p:cNvPr id="4" name="Content Placeholder 3">
            <a:extLst>
              <a:ext uri="{FF2B5EF4-FFF2-40B4-BE49-F238E27FC236}">
                <a16:creationId xmlns:a16="http://schemas.microsoft.com/office/drawing/2014/main" id="{D8B9CFF0-FBE5-F8C8-8ACB-86AA0DF3A00B}"/>
              </a:ext>
            </a:extLst>
          </p:cNvPr>
          <p:cNvSpPr>
            <a:spLocks noGrp="1"/>
          </p:cNvSpPr>
          <p:nvPr>
            <p:ph sz="half" idx="2"/>
          </p:nvPr>
        </p:nvSpPr>
        <p:spPr>
          <a:xfrm>
            <a:off x="6338703" y="692458"/>
            <a:ext cx="2194560" cy="5083875"/>
          </a:xfrm>
        </p:spPr>
        <p:txBody>
          <a:bodyPr>
            <a:normAutofit fontScale="25000" lnSpcReduction="20000"/>
          </a:bodyPr>
          <a:lstStyle/>
          <a:p>
            <a:r>
              <a:rPr lang="en-US" sz="8000"/>
              <a:t>Fetal Heart Tones</a:t>
            </a:r>
          </a:p>
          <a:p>
            <a:pPr lvl="1"/>
            <a:r>
              <a:rPr lang="en-US" sz="8000"/>
              <a:t>Audible on electronic doppler at 10 -12 weeks gestation </a:t>
            </a:r>
          </a:p>
          <a:p>
            <a:endParaRPr lang="en-US" sz="8000"/>
          </a:p>
          <a:p>
            <a:r>
              <a:rPr lang="en-US" sz="8000"/>
              <a:t>Palpable Fetal Parts</a:t>
            </a:r>
          </a:p>
          <a:p>
            <a:endParaRPr lang="en-US" sz="8000"/>
          </a:p>
          <a:p>
            <a:r>
              <a:rPr lang="en-US" sz="8000"/>
              <a:t>Fetus seen on ultrasound</a:t>
            </a:r>
          </a:p>
          <a:p>
            <a:endParaRPr lang="en-US" sz="8000"/>
          </a:p>
          <a:p>
            <a:r>
              <a:rPr lang="en-US" sz="8000"/>
              <a:t>Palpable fetal movement</a:t>
            </a:r>
          </a:p>
          <a:p>
            <a:endParaRPr lang="en-US" sz="1700"/>
          </a:p>
        </p:txBody>
      </p:sp>
      <p:sp>
        <p:nvSpPr>
          <p:cNvPr id="5" name="Slide Number Placeholder 4">
            <a:extLst>
              <a:ext uri="{FF2B5EF4-FFF2-40B4-BE49-F238E27FC236}">
                <a16:creationId xmlns:a16="http://schemas.microsoft.com/office/drawing/2014/main" id="{B67356C5-CD7A-2EF9-C3B0-139BB983D7CE}"/>
              </a:ext>
            </a:extLst>
          </p:cNvPr>
          <p:cNvSpPr>
            <a:spLocks noGrp="1"/>
          </p:cNvSpPr>
          <p:nvPr>
            <p:ph type="sldNum" sz="quarter" idx="12"/>
          </p:nvPr>
        </p:nvSpPr>
        <p:spPr>
          <a:xfrm>
            <a:off x="8227095" y="6080241"/>
            <a:ext cx="411480" cy="548640"/>
          </a:xfrm>
          <a:prstGeom prst="ellipse">
            <a:avLst/>
          </a:prstGeom>
          <a:solidFill>
            <a:srgbClr val="7F7F7F"/>
          </a:solidFill>
        </p:spPr>
        <p:txBody>
          <a:bodyPr>
            <a:normAutofit lnSpcReduction="10000"/>
          </a:bodyPr>
          <a:lstStyle/>
          <a:p>
            <a:pPr algn="ctr">
              <a:spcAft>
                <a:spcPts val="600"/>
              </a:spcAft>
            </a:pPr>
            <a:fld id="{A8A4C5F4-A177-4335-99E1-E731E5F179BB}" type="slidenum">
              <a:rPr lang="en-US" sz="1000">
                <a:solidFill>
                  <a:srgbClr val="FFFFFF"/>
                </a:solidFill>
              </a:rPr>
              <a:pPr algn="ctr">
                <a:spcAft>
                  <a:spcPts val="600"/>
                </a:spcAft>
              </a:pPr>
              <a:t>18</a:t>
            </a:fld>
            <a:endParaRPr lang="en-US" sz="1000">
              <a:solidFill>
                <a:srgbClr val="FFFFFF"/>
              </a:solidFill>
            </a:endParaRPr>
          </a:p>
        </p:txBody>
      </p:sp>
    </p:spTree>
    <p:extLst>
      <p:ext uri="{BB962C8B-B14F-4D97-AF65-F5344CB8AC3E}">
        <p14:creationId xmlns:p14="http://schemas.microsoft.com/office/powerpoint/2010/main" val="20467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a:t>Vocabulary and Terms </a:t>
            </a:r>
          </a:p>
          <a:p>
            <a:r>
              <a:rPr lang="en-US" sz="2800"/>
              <a:t>Diagnosis of Pregnancy</a:t>
            </a:r>
          </a:p>
          <a:p>
            <a:r>
              <a:rPr lang="en-US" sz="2800" b="1">
                <a:solidFill>
                  <a:srgbClr val="C00000"/>
                </a:solidFill>
              </a:rPr>
              <a:t>Determining Gestational Age and Estimated Date of Delivery (EDD)</a:t>
            </a:r>
          </a:p>
          <a:p>
            <a:r>
              <a:rPr lang="en-US" sz="2800"/>
              <a:t>Prenatal Care</a:t>
            </a:r>
          </a:p>
          <a:p>
            <a:pPr lvl="1"/>
            <a:r>
              <a:rPr lang="en-US" sz="2800"/>
              <a:t>First trimester (1 week - 13 weeks 6 days)</a:t>
            </a:r>
          </a:p>
          <a:p>
            <a:pPr lvl="1"/>
            <a:r>
              <a:rPr lang="en-US" sz="2800"/>
              <a:t>Second trimester (14 weeks - 28 weeks 6 days)</a:t>
            </a:r>
          </a:p>
          <a:p>
            <a:pPr lvl="1"/>
            <a:r>
              <a:rPr lang="en-US" sz="2800"/>
              <a:t>Third trimester (29 weeks - 41 weeks 6 days)</a:t>
            </a:r>
          </a:p>
          <a:p>
            <a:r>
              <a:rPr lang="en-US" sz="2800"/>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19</a:t>
            </a:fld>
            <a:endParaRPr lang="en-US"/>
          </a:p>
        </p:txBody>
      </p:sp>
    </p:spTree>
    <p:extLst>
      <p:ext uri="{BB962C8B-B14F-4D97-AF65-F5344CB8AC3E}">
        <p14:creationId xmlns:p14="http://schemas.microsoft.com/office/powerpoint/2010/main" val="353576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2A7D-7B4F-B1A0-B852-F301C2F06D3A}"/>
              </a:ext>
            </a:extLst>
          </p:cNvPr>
          <p:cNvSpPr>
            <a:spLocks noGrp="1"/>
          </p:cNvSpPr>
          <p:nvPr>
            <p:ph type="title"/>
          </p:nvPr>
        </p:nvSpPr>
        <p:spPr/>
        <p:txBody>
          <a:bodyPr/>
          <a:lstStyle/>
          <a:p>
            <a:r>
              <a:rPr lang="en-US"/>
              <a:t>Gender Terminology </a:t>
            </a:r>
            <a:r>
              <a:rPr lang="en-US" baseline="30000"/>
              <a:t>[1]</a:t>
            </a:r>
          </a:p>
        </p:txBody>
      </p:sp>
      <p:sp>
        <p:nvSpPr>
          <p:cNvPr id="3" name="Content Placeholder 2">
            <a:extLst>
              <a:ext uri="{FF2B5EF4-FFF2-40B4-BE49-F238E27FC236}">
                <a16:creationId xmlns:a16="http://schemas.microsoft.com/office/drawing/2014/main" id="{9EA50056-0C90-74A6-6D11-46E5C7D85390}"/>
              </a:ext>
            </a:extLst>
          </p:cNvPr>
          <p:cNvSpPr>
            <a:spLocks noGrp="1"/>
          </p:cNvSpPr>
          <p:nvPr>
            <p:ph idx="1"/>
          </p:nvPr>
        </p:nvSpPr>
        <p:spPr>
          <a:xfrm>
            <a:off x="628650" y="1577050"/>
            <a:ext cx="7886700" cy="4351338"/>
          </a:xfrm>
        </p:spPr>
        <p:txBody>
          <a:bodyPr>
            <a:normAutofit fontScale="92500" lnSpcReduction="10000"/>
          </a:bodyPr>
          <a:lstStyle/>
          <a:p>
            <a:pPr marL="0" indent="0">
              <a:buNone/>
            </a:pPr>
            <a:r>
              <a:rPr lang="en-US"/>
              <a:t>In this presentation the terms maternal or mother refer to a pregnancy capable person.</a:t>
            </a:r>
          </a:p>
          <a:p>
            <a:r>
              <a:rPr lang="en-US"/>
              <a:t>Sex </a:t>
            </a:r>
          </a:p>
          <a:p>
            <a:pPr lvl="1"/>
            <a:r>
              <a:rPr lang="en-US"/>
              <a:t>Biological status assigned at birth</a:t>
            </a:r>
          </a:p>
          <a:p>
            <a:pPr lvl="1"/>
            <a:r>
              <a:rPr lang="en-US"/>
              <a:t>Typically categorized on basis of external anatomy</a:t>
            </a:r>
          </a:p>
          <a:p>
            <a:r>
              <a:rPr lang="en-US"/>
              <a:t>Gender </a:t>
            </a:r>
          </a:p>
          <a:p>
            <a:pPr lvl="1"/>
            <a:r>
              <a:rPr lang="en-US"/>
              <a:t>Internal sense of self and gender</a:t>
            </a:r>
          </a:p>
          <a:p>
            <a:pPr lvl="1"/>
            <a:r>
              <a:rPr lang="en-US"/>
              <a:t>May or may not conform with sex </a:t>
            </a:r>
          </a:p>
          <a:p>
            <a:r>
              <a:rPr lang="en-US"/>
              <a:t>Pregnancy capable person</a:t>
            </a:r>
          </a:p>
          <a:p>
            <a:pPr lvl="1"/>
            <a:r>
              <a:rPr lang="en-US"/>
              <a:t>Person who is biologically capable of becoming pregnant</a:t>
            </a:r>
          </a:p>
          <a:p>
            <a:pPr lvl="1"/>
            <a:r>
              <a:rPr lang="en-US"/>
              <a:t>Gender may be male, female, non-conforming or non-binary</a:t>
            </a:r>
          </a:p>
          <a:p>
            <a:r>
              <a:rPr lang="en-US"/>
              <a:t>Maternal </a:t>
            </a:r>
          </a:p>
          <a:p>
            <a:pPr lvl="1"/>
            <a:r>
              <a:rPr lang="en-US"/>
              <a:t>Traditionally refers to a person who is pregnant or is has recently given birth</a:t>
            </a:r>
          </a:p>
          <a:p>
            <a:pPr lvl="1"/>
            <a:r>
              <a:rPr lang="en-US"/>
              <a:t>Data sources (CDC, WHO etc.) assume maternal refers to sex</a:t>
            </a:r>
          </a:p>
          <a:p>
            <a:pPr lvl="1"/>
            <a:r>
              <a:rPr lang="en-US"/>
              <a:t>Little to no data on pregnancy capable people with other gender identities. </a:t>
            </a:r>
          </a:p>
          <a:p>
            <a:pPr lvl="1"/>
            <a:endParaRPr lang="en-US"/>
          </a:p>
          <a:p>
            <a:pPr lvl="1"/>
            <a:endParaRPr lang="en-US"/>
          </a:p>
        </p:txBody>
      </p:sp>
      <p:sp>
        <p:nvSpPr>
          <p:cNvPr id="4" name="Slide Number Placeholder 3">
            <a:extLst>
              <a:ext uri="{FF2B5EF4-FFF2-40B4-BE49-F238E27FC236}">
                <a16:creationId xmlns:a16="http://schemas.microsoft.com/office/drawing/2014/main" id="{13D20DBF-9F06-AFE1-A5E8-59132C1BD243}"/>
              </a:ext>
            </a:extLst>
          </p:cNvPr>
          <p:cNvSpPr>
            <a:spLocks noGrp="1"/>
          </p:cNvSpPr>
          <p:nvPr>
            <p:ph type="sldNum" sz="quarter" idx="12"/>
          </p:nvPr>
        </p:nvSpPr>
        <p:spPr/>
        <p:txBody>
          <a:bodyPr/>
          <a:lstStyle/>
          <a:p>
            <a:fld id="{A8A4C5F4-A177-4335-99E1-E731E5F179BB}" type="slidenum">
              <a:rPr lang="en-US" smtClean="0"/>
              <a:pPr/>
              <a:t>2</a:t>
            </a:fld>
            <a:endParaRPr lang="en-US"/>
          </a:p>
        </p:txBody>
      </p:sp>
    </p:spTree>
    <p:extLst>
      <p:ext uri="{BB962C8B-B14F-4D97-AF65-F5344CB8AC3E}">
        <p14:creationId xmlns:p14="http://schemas.microsoft.com/office/powerpoint/2010/main" val="241724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pPr algn="ctr"/>
            <a:r>
              <a:rPr lang="en-US" sz="2800">
                <a:solidFill>
                  <a:schemeClr val="bg1"/>
                </a:solidFill>
              </a:rPr>
              <a:t>Calculating Estimated Date of Delivery (EDD) </a:t>
            </a:r>
            <a:r>
              <a:rPr lang="en-US" sz="2400" baseline="75000">
                <a:solidFill>
                  <a:schemeClr val="bg1"/>
                </a:solidFill>
              </a:rPr>
              <a:t>[5]</a:t>
            </a:r>
            <a:r>
              <a:rPr lang="en-US" sz="2400">
                <a:solidFill>
                  <a:schemeClr val="bg1"/>
                </a:solidFill>
              </a:rPr>
              <a:t> </a:t>
            </a:r>
            <a:endParaRPr lang="en-US" sz="2400" baseline="75000">
              <a:solidFill>
                <a:schemeClr val="bg1"/>
              </a:solidFill>
            </a:endParaRP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p:cNvSpPr>
            <a:spLocks noGrp="1"/>
          </p:cNvSpPr>
          <p:nvPr>
            <p:ph idx="1"/>
          </p:nvPr>
        </p:nvSpPr>
        <p:spPr>
          <a:xfrm>
            <a:off x="4306419" y="767258"/>
            <a:ext cx="3965943" cy="5323484"/>
          </a:xfrm>
        </p:spPr>
        <p:txBody>
          <a:bodyPr anchor="ctr">
            <a:normAutofit lnSpcReduction="10000"/>
          </a:bodyPr>
          <a:lstStyle/>
          <a:p>
            <a:r>
              <a:rPr lang="en-US" sz="2400"/>
              <a:t>Methods assume 28-day cycle with regular menses</a:t>
            </a:r>
          </a:p>
          <a:p>
            <a:r>
              <a:rPr lang="en-US" sz="2400"/>
              <a:t>EDD is assumed to be 40 weeks or 280 days from LMP</a:t>
            </a:r>
          </a:p>
          <a:p>
            <a:r>
              <a:rPr lang="en-US" sz="2400"/>
              <a:t>EDD is sometimes called Estimated Date of Confinement (EDC)</a:t>
            </a:r>
          </a:p>
          <a:p>
            <a:pPr lvl="1"/>
            <a:r>
              <a:rPr lang="en-US" sz="2100"/>
              <a:t>Interchangeable terms</a:t>
            </a:r>
          </a:p>
          <a:p>
            <a:pPr lvl="1"/>
            <a:r>
              <a:rPr lang="en-US" sz="2100"/>
              <a:t>Confinement refers to practice of confining pregnant patients to home after delivery</a:t>
            </a:r>
          </a:p>
          <a:p>
            <a:pPr lvl="1"/>
            <a:r>
              <a:rPr lang="en-US" sz="2100"/>
              <a:t>Confinement was the medically and socially acceptable practice before the 1900s.</a:t>
            </a:r>
            <a:endParaRPr lang="en-US" sz="1100"/>
          </a:p>
          <a:p>
            <a:pPr lvl="1"/>
            <a:endParaRPr lang="en-US" sz="170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419670" cy="1325563"/>
          </a:xfrm>
        </p:spPr>
        <p:txBody>
          <a:bodyPr>
            <a:normAutofit/>
          </a:bodyPr>
          <a:lstStyle/>
          <a:p>
            <a:r>
              <a:rPr lang="en-US" sz="4000"/>
              <a:t>Gestational Wheels and Calculators </a:t>
            </a:r>
          </a:p>
        </p:txBody>
      </p:sp>
      <p:sp>
        <p:nvSpPr>
          <p:cNvPr id="4" name="Slide Number Placeholder 3"/>
          <p:cNvSpPr>
            <a:spLocks noGrp="1"/>
          </p:cNvSpPr>
          <p:nvPr>
            <p:ph type="sldNum" sz="quarter" idx="12"/>
          </p:nvPr>
        </p:nvSpPr>
        <p:spPr/>
        <p:txBody>
          <a:bodyPr/>
          <a:lstStyle/>
          <a:p>
            <a:fld id="{A8A4C5F4-A177-4335-99E1-E731E5F179BB}" type="slidenum">
              <a:rPr lang="en-US" smtClean="0"/>
              <a:pPr/>
              <a:t>21</a:t>
            </a:fld>
            <a:endParaRPr lang="en-US"/>
          </a:p>
        </p:txBody>
      </p:sp>
      <p:sp>
        <p:nvSpPr>
          <p:cNvPr id="5" name="Rounded Rectangle 4"/>
          <p:cNvSpPr/>
          <p:nvPr/>
        </p:nvSpPr>
        <p:spPr>
          <a:xfrm>
            <a:off x="6395716" y="475203"/>
            <a:ext cx="2114550" cy="3834986"/>
          </a:xfrm>
          <a:prstGeom prst="roundRect">
            <a:avLst/>
          </a:prstGeom>
          <a:effectLst>
            <a:outerShdw blurRad="76200" dir="18900000" sy="23000" kx="-1200000" algn="bl" rotWithShape="0">
              <a:prstClr val="black">
                <a:alpha val="2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p:cNvSpPr/>
          <p:nvPr/>
        </p:nvSpPr>
        <p:spPr>
          <a:xfrm>
            <a:off x="6530893" y="608346"/>
            <a:ext cx="1825302" cy="3568700"/>
          </a:xfrm>
          <a:prstGeom prst="round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04765" y="1625252"/>
            <a:ext cx="848635" cy="29277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04765" y="2202022"/>
            <a:ext cx="848635" cy="24281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295512" y="2838221"/>
            <a:ext cx="857888" cy="3050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95512" y="3455252"/>
            <a:ext cx="857888" cy="29703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98009" y="1591571"/>
            <a:ext cx="639167" cy="369332"/>
          </a:xfrm>
          <a:prstGeom prst="rect">
            <a:avLst/>
          </a:prstGeom>
          <a:noFill/>
          <a:ln>
            <a:solidFill>
              <a:schemeClr val="bg1"/>
            </a:solidFill>
          </a:ln>
        </p:spPr>
        <p:txBody>
          <a:bodyPr wrap="square" rtlCol="0">
            <a:spAutoFit/>
          </a:bodyPr>
          <a:lstStyle/>
          <a:p>
            <a:r>
              <a:rPr lang="en-US"/>
              <a:t>LMP</a:t>
            </a:r>
          </a:p>
        </p:txBody>
      </p:sp>
      <p:sp>
        <p:nvSpPr>
          <p:cNvPr id="10" name="TextBox 9"/>
          <p:cNvSpPr txBox="1"/>
          <p:nvPr/>
        </p:nvSpPr>
        <p:spPr>
          <a:xfrm>
            <a:off x="6576821" y="2161299"/>
            <a:ext cx="909829" cy="369332"/>
          </a:xfrm>
          <a:prstGeom prst="rect">
            <a:avLst/>
          </a:prstGeom>
          <a:noFill/>
        </p:spPr>
        <p:txBody>
          <a:bodyPr wrap="square" rtlCol="0">
            <a:spAutoFit/>
          </a:bodyPr>
          <a:lstStyle/>
          <a:p>
            <a:r>
              <a:rPr lang="en-US"/>
              <a:t>DOC</a:t>
            </a:r>
          </a:p>
        </p:txBody>
      </p:sp>
      <p:sp>
        <p:nvSpPr>
          <p:cNvPr id="11" name="TextBox 10"/>
          <p:cNvSpPr txBox="1"/>
          <p:nvPr/>
        </p:nvSpPr>
        <p:spPr>
          <a:xfrm>
            <a:off x="6584227" y="2773901"/>
            <a:ext cx="652949" cy="369332"/>
          </a:xfrm>
          <a:prstGeom prst="rect">
            <a:avLst/>
          </a:prstGeom>
          <a:noFill/>
        </p:spPr>
        <p:txBody>
          <a:bodyPr wrap="square" rtlCol="0">
            <a:spAutoFit/>
          </a:bodyPr>
          <a:lstStyle/>
          <a:p>
            <a:r>
              <a:rPr lang="en-US"/>
              <a:t>EDD</a:t>
            </a:r>
          </a:p>
        </p:txBody>
      </p:sp>
      <p:sp>
        <p:nvSpPr>
          <p:cNvPr id="12" name="TextBox 11"/>
          <p:cNvSpPr txBox="1"/>
          <p:nvPr/>
        </p:nvSpPr>
        <p:spPr>
          <a:xfrm>
            <a:off x="6617539" y="3399171"/>
            <a:ext cx="700776" cy="369332"/>
          </a:xfrm>
          <a:prstGeom prst="rect">
            <a:avLst/>
          </a:prstGeom>
          <a:noFill/>
        </p:spPr>
        <p:txBody>
          <a:bodyPr wrap="square" rtlCol="0">
            <a:spAutoFit/>
          </a:bodyPr>
          <a:lstStyle/>
          <a:p>
            <a:r>
              <a:rPr lang="en-US"/>
              <a:t>EGA</a:t>
            </a:r>
          </a:p>
        </p:txBody>
      </p:sp>
      <p:sp>
        <p:nvSpPr>
          <p:cNvPr id="16" name="TextBox 15"/>
          <p:cNvSpPr txBox="1"/>
          <p:nvPr/>
        </p:nvSpPr>
        <p:spPr>
          <a:xfrm>
            <a:off x="6656467" y="790792"/>
            <a:ext cx="1853799" cy="369332"/>
          </a:xfrm>
          <a:prstGeom prst="rect">
            <a:avLst/>
          </a:prstGeom>
          <a:noFill/>
        </p:spPr>
        <p:txBody>
          <a:bodyPr wrap="square" rtlCol="0">
            <a:spAutoFit/>
          </a:bodyPr>
          <a:lstStyle/>
          <a:p>
            <a:r>
              <a:rPr lang="en-US"/>
              <a:t>Pregnancy App</a:t>
            </a:r>
          </a:p>
        </p:txBody>
      </p:sp>
      <p:sp>
        <p:nvSpPr>
          <p:cNvPr id="17" name="Oval 16"/>
          <p:cNvSpPr/>
          <p:nvPr/>
        </p:nvSpPr>
        <p:spPr>
          <a:xfrm>
            <a:off x="2427660" y="3077426"/>
            <a:ext cx="3562197" cy="3618649"/>
          </a:xfrm>
          <a:prstGeom prst="ellipse">
            <a:avLst/>
          </a:prstGeom>
          <a:ln>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95600" y="3581400"/>
            <a:ext cx="2667496" cy="2594138"/>
          </a:xfrm>
          <a:prstGeom prst="ellipse">
            <a:avLst/>
          </a:prstGeom>
          <a:solidFill>
            <a:schemeClr val="accent1">
              <a:lumMod val="60000"/>
              <a:lumOff val="40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19498" y="4810551"/>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rot="1972908">
            <a:off x="3611126" y="4589678"/>
            <a:ext cx="990600" cy="369332"/>
          </a:xfrm>
          <a:prstGeom prst="rect">
            <a:avLst/>
          </a:prstGeom>
          <a:noFill/>
        </p:spPr>
        <p:txBody>
          <a:bodyPr wrap="square" rtlCol="0">
            <a:spAutoFit/>
          </a:bodyPr>
          <a:lstStyle/>
          <a:p>
            <a:r>
              <a:rPr lang="en-US" b="1"/>
              <a:t>LMP</a:t>
            </a:r>
          </a:p>
        </p:txBody>
      </p:sp>
      <p:sp>
        <p:nvSpPr>
          <p:cNvPr id="21" name="TextBox 20"/>
          <p:cNvSpPr txBox="1"/>
          <p:nvPr/>
        </p:nvSpPr>
        <p:spPr>
          <a:xfrm rot="7110100">
            <a:off x="3581820" y="5189802"/>
            <a:ext cx="947402" cy="371049"/>
          </a:xfrm>
          <a:prstGeom prst="rect">
            <a:avLst/>
          </a:prstGeom>
          <a:noFill/>
        </p:spPr>
        <p:txBody>
          <a:bodyPr wrap="square" rtlCol="0">
            <a:spAutoFit/>
          </a:bodyPr>
          <a:lstStyle/>
          <a:p>
            <a:r>
              <a:rPr lang="en-US" b="1"/>
              <a:t>EDD</a:t>
            </a:r>
          </a:p>
        </p:txBody>
      </p:sp>
      <p:sp>
        <p:nvSpPr>
          <p:cNvPr id="22" name="TextBox 21"/>
          <p:cNvSpPr txBox="1"/>
          <p:nvPr/>
        </p:nvSpPr>
        <p:spPr>
          <a:xfrm rot="18344975">
            <a:off x="2643084" y="3599698"/>
            <a:ext cx="952514" cy="369332"/>
          </a:xfrm>
          <a:prstGeom prst="rect">
            <a:avLst/>
          </a:prstGeom>
          <a:noFill/>
        </p:spPr>
        <p:txBody>
          <a:bodyPr wrap="square" rtlCol="0">
            <a:spAutoFit/>
          </a:bodyPr>
          <a:lstStyle/>
          <a:p>
            <a:r>
              <a:rPr lang="en-US"/>
              <a:t>Jan</a:t>
            </a:r>
          </a:p>
        </p:txBody>
      </p:sp>
      <p:cxnSp>
        <p:nvCxnSpPr>
          <p:cNvPr id="24" name="Straight Arrow Connector 23"/>
          <p:cNvCxnSpPr/>
          <p:nvPr/>
        </p:nvCxnSpPr>
        <p:spPr>
          <a:xfrm flipH="1" flipV="1">
            <a:off x="3129327" y="4133145"/>
            <a:ext cx="552842" cy="3626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3746859" y="5422900"/>
            <a:ext cx="279041" cy="6728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150" name="TextBox 6149"/>
          <p:cNvSpPr txBox="1"/>
          <p:nvPr/>
        </p:nvSpPr>
        <p:spPr>
          <a:xfrm rot="20237716">
            <a:off x="3428077" y="3257490"/>
            <a:ext cx="609600" cy="369332"/>
          </a:xfrm>
          <a:prstGeom prst="rect">
            <a:avLst/>
          </a:prstGeom>
          <a:noFill/>
        </p:spPr>
        <p:txBody>
          <a:bodyPr wrap="square" rtlCol="0">
            <a:spAutoFit/>
          </a:bodyPr>
          <a:lstStyle/>
          <a:p>
            <a:r>
              <a:rPr lang="en-US"/>
              <a:t>Feb</a:t>
            </a:r>
          </a:p>
        </p:txBody>
      </p:sp>
      <p:sp>
        <p:nvSpPr>
          <p:cNvPr id="6152" name="TextBox 6151"/>
          <p:cNvSpPr txBox="1"/>
          <p:nvPr/>
        </p:nvSpPr>
        <p:spPr>
          <a:xfrm rot="816699">
            <a:off x="4283142" y="3246098"/>
            <a:ext cx="1207111" cy="369332"/>
          </a:xfrm>
          <a:prstGeom prst="rect">
            <a:avLst/>
          </a:prstGeom>
          <a:noFill/>
        </p:spPr>
        <p:txBody>
          <a:bodyPr wrap="square" rtlCol="0">
            <a:spAutoFit/>
          </a:bodyPr>
          <a:lstStyle/>
          <a:p>
            <a:r>
              <a:rPr lang="en-US"/>
              <a:t>Mar</a:t>
            </a:r>
          </a:p>
        </p:txBody>
      </p:sp>
      <p:sp>
        <p:nvSpPr>
          <p:cNvPr id="6153" name="TextBox 6152"/>
          <p:cNvSpPr txBox="1"/>
          <p:nvPr/>
        </p:nvSpPr>
        <p:spPr>
          <a:xfrm rot="2934747">
            <a:off x="4978125" y="3665046"/>
            <a:ext cx="759423" cy="369332"/>
          </a:xfrm>
          <a:prstGeom prst="rect">
            <a:avLst/>
          </a:prstGeom>
          <a:noFill/>
        </p:spPr>
        <p:txBody>
          <a:bodyPr wrap="square" rtlCol="0">
            <a:spAutoFit/>
          </a:bodyPr>
          <a:lstStyle/>
          <a:p>
            <a:r>
              <a:rPr lang="en-US"/>
              <a:t>Apr</a:t>
            </a:r>
          </a:p>
        </p:txBody>
      </p:sp>
      <p:sp>
        <p:nvSpPr>
          <p:cNvPr id="6154" name="TextBox 6153"/>
          <p:cNvSpPr txBox="1"/>
          <p:nvPr/>
        </p:nvSpPr>
        <p:spPr>
          <a:xfrm rot="4515049">
            <a:off x="5320690" y="4405514"/>
            <a:ext cx="928313" cy="369332"/>
          </a:xfrm>
          <a:prstGeom prst="rect">
            <a:avLst/>
          </a:prstGeom>
          <a:noFill/>
        </p:spPr>
        <p:txBody>
          <a:bodyPr wrap="square" rtlCol="0">
            <a:spAutoFit/>
          </a:bodyPr>
          <a:lstStyle/>
          <a:p>
            <a:r>
              <a:rPr lang="en-US"/>
              <a:t>May</a:t>
            </a:r>
          </a:p>
        </p:txBody>
      </p:sp>
      <p:sp>
        <p:nvSpPr>
          <p:cNvPr id="6155" name="TextBox 6154"/>
          <p:cNvSpPr txBox="1"/>
          <p:nvPr/>
        </p:nvSpPr>
        <p:spPr>
          <a:xfrm rot="6661814">
            <a:off x="5222273" y="5222241"/>
            <a:ext cx="962102" cy="369332"/>
          </a:xfrm>
          <a:prstGeom prst="rect">
            <a:avLst/>
          </a:prstGeom>
          <a:noFill/>
        </p:spPr>
        <p:txBody>
          <a:bodyPr wrap="square" rtlCol="0">
            <a:spAutoFit/>
          </a:bodyPr>
          <a:lstStyle/>
          <a:p>
            <a:r>
              <a:rPr lang="en-US"/>
              <a:t>June</a:t>
            </a:r>
          </a:p>
        </p:txBody>
      </p:sp>
      <p:sp>
        <p:nvSpPr>
          <p:cNvPr id="6156" name="TextBox 6155"/>
          <p:cNvSpPr txBox="1"/>
          <p:nvPr/>
        </p:nvSpPr>
        <p:spPr>
          <a:xfrm rot="8210471">
            <a:off x="5012956" y="5798934"/>
            <a:ext cx="609600" cy="369332"/>
          </a:xfrm>
          <a:prstGeom prst="rect">
            <a:avLst/>
          </a:prstGeom>
          <a:noFill/>
        </p:spPr>
        <p:txBody>
          <a:bodyPr wrap="square" rtlCol="0">
            <a:spAutoFit/>
          </a:bodyPr>
          <a:lstStyle/>
          <a:p>
            <a:r>
              <a:rPr lang="en-US"/>
              <a:t>July</a:t>
            </a:r>
          </a:p>
        </p:txBody>
      </p:sp>
      <p:sp>
        <p:nvSpPr>
          <p:cNvPr id="6157" name="TextBox 6156"/>
          <p:cNvSpPr txBox="1"/>
          <p:nvPr/>
        </p:nvSpPr>
        <p:spPr>
          <a:xfrm rot="10088541">
            <a:off x="4336889" y="6194079"/>
            <a:ext cx="617532" cy="369332"/>
          </a:xfrm>
          <a:prstGeom prst="rect">
            <a:avLst/>
          </a:prstGeom>
          <a:noFill/>
        </p:spPr>
        <p:txBody>
          <a:bodyPr wrap="square" rtlCol="0">
            <a:spAutoFit/>
          </a:bodyPr>
          <a:lstStyle/>
          <a:p>
            <a:r>
              <a:rPr lang="en-US"/>
              <a:t>Aug</a:t>
            </a:r>
          </a:p>
        </p:txBody>
      </p:sp>
      <p:sp>
        <p:nvSpPr>
          <p:cNvPr id="6158" name="TextBox 6157"/>
          <p:cNvSpPr txBox="1"/>
          <p:nvPr/>
        </p:nvSpPr>
        <p:spPr>
          <a:xfrm rot="11580931">
            <a:off x="3488906" y="6197970"/>
            <a:ext cx="687089" cy="369332"/>
          </a:xfrm>
          <a:prstGeom prst="rect">
            <a:avLst/>
          </a:prstGeom>
          <a:noFill/>
        </p:spPr>
        <p:txBody>
          <a:bodyPr wrap="square" rtlCol="0">
            <a:spAutoFit/>
          </a:bodyPr>
          <a:lstStyle/>
          <a:p>
            <a:r>
              <a:rPr lang="en-US"/>
              <a:t>Sept</a:t>
            </a:r>
          </a:p>
        </p:txBody>
      </p:sp>
      <p:sp>
        <p:nvSpPr>
          <p:cNvPr id="6159" name="TextBox 6158"/>
          <p:cNvSpPr txBox="1"/>
          <p:nvPr/>
        </p:nvSpPr>
        <p:spPr>
          <a:xfrm rot="13507718">
            <a:off x="2569973" y="5680656"/>
            <a:ext cx="1015138" cy="369332"/>
          </a:xfrm>
          <a:prstGeom prst="rect">
            <a:avLst/>
          </a:prstGeom>
          <a:noFill/>
        </p:spPr>
        <p:txBody>
          <a:bodyPr wrap="square" rtlCol="0">
            <a:spAutoFit/>
          </a:bodyPr>
          <a:lstStyle/>
          <a:p>
            <a:r>
              <a:rPr lang="en-US"/>
              <a:t>Oct</a:t>
            </a:r>
          </a:p>
        </p:txBody>
      </p:sp>
      <p:sp>
        <p:nvSpPr>
          <p:cNvPr id="6160" name="TextBox 6159"/>
          <p:cNvSpPr txBox="1"/>
          <p:nvPr/>
        </p:nvSpPr>
        <p:spPr>
          <a:xfrm rot="14865064">
            <a:off x="2376202" y="5193072"/>
            <a:ext cx="762000" cy="369332"/>
          </a:xfrm>
          <a:prstGeom prst="rect">
            <a:avLst/>
          </a:prstGeom>
          <a:noFill/>
        </p:spPr>
        <p:txBody>
          <a:bodyPr wrap="square" rtlCol="0">
            <a:spAutoFit/>
          </a:bodyPr>
          <a:lstStyle/>
          <a:p>
            <a:r>
              <a:rPr lang="en-US"/>
              <a:t>Nov</a:t>
            </a:r>
          </a:p>
        </p:txBody>
      </p:sp>
      <p:sp>
        <p:nvSpPr>
          <p:cNvPr id="6161" name="TextBox 6160"/>
          <p:cNvSpPr txBox="1"/>
          <p:nvPr/>
        </p:nvSpPr>
        <p:spPr>
          <a:xfrm rot="16675349">
            <a:off x="2417136" y="4447175"/>
            <a:ext cx="548168" cy="369332"/>
          </a:xfrm>
          <a:prstGeom prst="rect">
            <a:avLst/>
          </a:prstGeom>
          <a:noFill/>
        </p:spPr>
        <p:txBody>
          <a:bodyPr wrap="square" rtlCol="0">
            <a:spAutoFit/>
          </a:bodyPr>
          <a:lstStyle/>
          <a:p>
            <a:r>
              <a:rPr lang="en-US"/>
              <a:t>Dec</a:t>
            </a:r>
          </a:p>
        </p:txBody>
      </p:sp>
      <p:sp>
        <p:nvSpPr>
          <p:cNvPr id="3" name="TextBox 2">
            <a:extLst>
              <a:ext uri="{FF2B5EF4-FFF2-40B4-BE49-F238E27FC236}">
                <a16:creationId xmlns:a16="http://schemas.microsoft.com/office/drawing/2014/main" id="{2CD7C50C-A8EE-9FF0-A412-163624F12671}"/>
              </a:ext>
            </a:extLst>
          </p:cNvPr>
          <p:cNvSpPr txBox="1"/>
          <p:nvPr/>
        </p:nvSpPr>
        <p:spPr>
          <a:xfrm>
            <a:off x="330661" y="1965185"/>
            <a:ext cx="3235852" cy="954107"/>
          </a:xfrm>
          <a:prstGeom prst="rect">
            <a:avLst/>
          </a:prstGeom>
          <a:noFill/>
        </p:spPr>
        <p:txBody>
          <a:bodyPr wrap="square" rtlCol="0">
            <a:spAutoFit/>
          </a:bodyPr>
          <a:lstStyle/>
          <a:p>
            <a:pPr marL="285750" indent="-285750">
              <a:buFont typeface="Arial" panose="020B0604020202020204" pitchFamily="34" charset="0"/>
              <a:buChar char="•"/>
            </a:pPr>
            <a:r>
              <a:rPr lang="en-US" sz="1400"/>
              <a:t>LMP = Day 1 of Last Menstrual Period</a:t>
            </a:r>
          </a:p>
          <a:p>
            <a:pPr marL="285750" indent="-285750">
              <a:buFont typeface="Arial" panose="020B0604020202020204" pitchFamily="34" charset="0"/>
              <a:buChar char="•"/>
            </a:pPr>
            <a:r>
              <a:rPr lang="en-US" sz="1400"/>
              <a:t>DOC = Date of Conception</a:t>
            </a:r>
          </a:p>
          <a:p>
            <a:pPr marL="285750" indent="-285750">
              <a:buFont typeface="Arial" panose="020B0604020202020204" pitchFamily="34" charset="0"/>
              <a:buChar char="•"/>
            </a:pPr>
            <a:r>
              <a:rPr lang="en-US" sz="1400"/>
              <a:t>EDD = Estimated Date of Delivery</a:t>
            </a:r>
          </a:p>
          <a:p>
            <a:pPr marL="285750" indent="-285750">
              <a:buFont typeface="Arial" panose="020B0604020202020204" pitchFamily="34" charset="0"/>
              <a:buChar char="•"/>
            </a:pPr>
            <a:r>
              <a:rPr lang="en-US" sz="1400"/>
              <a:t>EGA = Estimated Gestational Age</a:t>
            </a:r>
          </a:p>
        </p:txBody>
      </p:sp>
      <p:sp>
        <p:nvSpPr>
          <p:cNvPr id="25" name="TextBox 24">
            <a:extLst>
              <a:ext uri="{FF2B5EF4-FFF2-40B4-BE49-F238E27FC236}">
                <a16:creationId xmlns:a16="http://schemas.microsoft.com/office/drawing/2014/main" id="{15084573-7DF6-AFBC-3E55-F5FA3114B8F3}"/>
              </a:ext>
            </a:extLst>
          </p:cNvPr>
          <p:cNvSpPr txBox="1"/>
          <p:nvPr/>
        </p:nvSpPr>
        <p:spPr>
          <a:xfrm>
            <a:off x="6457797" y="5830285"/>
            <a:ext cx="2337948" cy="276999"/>
          </a:xfrm>
          <a:prstGeom prst="rect">
            <a:avLst/>
          </a:prstGeom>
          <a:noFill/>
        </p:spPr>
        <p:txBody>
          <a:bodyPr wrap="none" rtlCol="0">
            <a:spAutoFit/>
          </a:bodyPr>
          <a:lstStyle/>
          <a:p>
            <a:r>
              <a:rPr lang="en-US" sz="1200"/>
              <a:t>Credit: illustration by Susan White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4" y="450221"/>
            <a:ext cx="3083948"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75013" y="761999"/>
            <a:ext cx="2844655" cy="5368413"/>
          </a:xfrm>
        </p:spPr>
        <p:txBody>
          <a:bodyPr>
            <a:normAutofit/>
          </a:bodyPr>
          <a:lstStyle/>
          <a:p>
            <a:r>
              <a:rPr lang="en-US">
                <a:solidFill>
                  <a:srgbClr val="FFFFFF"/>
                </a:solidFill>
              </a:rPr>
              <a:t>Calculating Estimated Date of Delivery (EDD) </a:t>
            </a:r>
            <a:r>
              <a:rPr lang="en-US" sz="2800" baseline="30000">
                <a:solidFill>
                  <a:srgbClr val="FFFFFF"/>
                </a:solidFill>
              </a:rPr>
              <a:t>[5,6] </a:t>
            </a:r>
          </a:p>
        </p:txBody>
      </p:sp>
      <p:sp>
        <p:nvSpPr>
          <p:cNvPr id="2053" name="Rectangle 7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7955" y="446007"/>
            <a:ext cx="350722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20217" y="762000"/>
            <a:ext cx="3031732" cy="5368412"/>
          </a:xfrm>
        </p:spPr>
        <p:txBody>
          <a:bodyPr anchor="ctr">
            <a:normAutofit lnSpcReduction="10000"/>
          </a:bodyPr>
          <a:lstStyle/>
          <a:p>
            <a:r>
              <a:rPr lang="en-US"/>
              <a:t>Pregnancy calculators/apps assume a 28-day cycle with regular menses</a:t>
            </a:r>
            <a:endParaRPr lang="en-US" b="1"/>
          </a:p>
          <a:p>
            <a:r>
              <a:rPr lang="en-US" b="1"/>
              <a:t>Gestational App</a:t>
            </a:r>
          </a:p>
          <a:p>
            <a:pPr lvl="1"/>
            <a:r>
              <a:rPr lang="en-US" sz="2100"/>
              <a:t>Calculates weeks and days after LMP</a:t>
            </a:r>
          </a:p>
          <a:p>
            <a:pPr lvl="1"/>
            <a:r>
              <a:rPr lang="en-US" sz="2100"/>
              <a:t>Calculates EDD from ultrasound data</a:t>
            </a:r>
          </a:p>
          <a:p>
            <a:pPr lvl="2"/>
            <a:r>
              <a:rPr lang="en-US" sz="1800"/>
              <a:t>Enter the date of the ultrasound and weeks/days to calculate the EDD</a:t>
            </a:r>
          </a:p>
          <a:p>
            <a:pPr lvl="1"/>
            <a:r>
              <a:rPr lang="en-US" sz="2100"/>
              <a:t>Calculates gestational age during the pregnancy (EGA)</a:t>
            </a:r>
          </a:p>
          <a:p>
            <a:pPr lvl="1"/>
            <a:r>
              <a:rPr lang="en-US" sz="2100"/>
              <a:t>More accurate than paper wheels </a:t>
            </a:r>
            <a:r>
              <a:rPr lang="en-US" sz="2100" baseline="30000"/>
              <a:t>[6] </a:t>
            </a:r>
          </a:p>
          <a:p>
            <a:pPr lvl="1"/>
            <a:endParaRPr lang="en-US" sz="2100"/>
          </a:p>
          <a:p>
            <a:pPr lvl="1"/>
            <a:endParaRPr lang="en-US" sz="2100"/>
          </a:p>
        </p:txBody>
      </p:sp>
      <p:sp>
        <p:nvSpPr>
          <p:cNvPr id="2054" name="Rectangle 74">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2646" y="3494844"/>
            <a:ext cx="1578001" cy="2907792"/>
          </a:xfrm>
          <a:prstGeom prst="rect">
            <a:avLst/>
          </a:prstGeom>
          <a:solidFill>
            <a:srgbClr val="6190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a:xfrm>
            <a:off x="7442901" y="4832534"/>
            <a:ext cx="1099459" cy="1234345"/>
          </a:xfrm>
        </p:spPr>
        <p:txBody>
          <a:bodyPr>
            <a:normAutofit/>
          </a:bodyPr>
          <a:lstStyle/>
          <a:p>
            <a:pPr algn="ctr">
              <a:spcAft>
                <a:spcPts val="600"/>
              </a:spcAft>
            </a:pPr>
            <a:fld id="{A8A4C5F4-A177-4335-99E1-E731E5F179BB}" type="slidenum">
              <a:rPr lang="en-US" sz="3800">
                <a:solidFill>
                  <a:srgbClr val="FFFFFF"/>
                </a:solidFill>
              </a:rPr>
              <a:pPr algn="ctr">
                <a:spcAft>
                  <a:spcPts val="600"/>
                </a:spcAft>
              </a:pPr>
              <a:t>22</a:t>
            </a:fld>
            <a:endParaRPr lang="en-US" sz="3800">
              <a:solidFill>
                <a:srgbClr val="FFFFFF"/>
              </a:solidFill>
            </a:endParaRPr>
          </a:p>
        </p:txBody>
      </p:sp>
      <p:pic>
        <p:nvPicPr>
          <p:cNvPr id="5" name="Picture 4">
            <a:extLst>
              <a:ext uri="{FF2B5EF4-FFF2-40B4-BE49-F238E27FC236}">
                <a16:creationId xmlns:a16="http://schemas.microsoft.com/office/drawing/2014/main" id="{60FBE9BC-88BD-EB57-483D-0843D28FE3DF}"/>
              </a:ext>
            </a:extLst>
          </p:cNvPr>
          <p:cNvPicPr>
            <a:picLocks noChangeAspect="1"/>
          </p:cNvPicPr>
          <p:nvPr/>
        </p:nvPicPr>
        <p:blipFill rotWithShape="1">
          <a:blip r:embed="rId3"/>
          <a:srcRect l="6508" t="4354" r="11794" b="1878"/>
          <a:stretch/>
        </p:blipFill>
        <p:spPr>
          <a:xfrm>
            <a:off x="7155606" y="455363"/>
            <a:ext cx="1641850" cy="2917149"/>
          </a:xfrm>
          <a:prstGeom prst="rect">
            <a:avLst/>
          </a:prstGeom>
        </p:spPr>
      </p:pic>
    </p:spTree>
    <p:extLst>
      <p:ext uri="{BB962C8B-B14F-4D97-AF65-F5344CB8AC3E}">
        <p14:creationId xmlns:p14="http://schemas.microsoft.com/office/powerpoint/2010/main" val="324874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pPr algn="ctr"/>
            <a:r>
              <a:rPr lang="en-US" sz="2800">
                <a:solidFill>
                  <a:schemeClr val="bg1"/>
                </a:solidFill>
              </a:rPr>
              <a:t>Dating Criteria </a:t>
            </a:r>
            <a:endParaRPr lang="en-US" sz="2800" baseline="66000">
              <a:solidFill>
                <a:schemeClr val="bg1"/>
              </a:solidFill>
            </a:endParaRP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Content Placeholder 2"/>
          <p:cNvSpPr>
            <a:spLocks noGrp="1"/>
          </p:cNvSpPr>
          <p:nvPr>
            <p:ph idx="1"/>
          </p:nvPr>
        </p:nvSpPr>
        <p:spPr>
          <a:xfrm>
            <a:off x="3657600" y="767257"/>
            <a:ext cx="5036841" cy="5620097"/>
          </a:xfrm>
        </p:spPr>
        <p:txBody>
          <a:bodyPr anchor="ctr">
            <a:normAutofit lnSpcReduction="10000"/>
          </a:bodyPr>
          <a:lstStyle/>
          <a:p>
            <a:r>
              <a:rPr lang="en-US" sz="2400"/>
              <a:t>LMP</a:t>
            </a:r>
          </a:p>
          <a:p>
            <a:r>
              <a:rPr lang="en-US" sz="2400"/>
              <a:t>Ultrasound – most accurate under 12 weeks</a:t>
            </a:r>
          </a:p>
          <a:p>
            <a:r>
              <a:rPr lang="en-US" sz="2400"/>
              <a:t>Pelvic exam</a:t>
            </a:r>
          </a:p>
          <a:p>
            <a:pPr lvl="1"/>
            <a:r>
              <a:rPr lang="en-US" sz="2400"/>
              <a:t>With experienced examiner 8 – 12 weeks sizing is accurate in absence of fibroids</a:t>
            </a:r>
          </a:p>
          <a:p>
            <a:pPr lvl="1"/>
            <a:r>
              <a:rPr lang="en-US" sz="2400"/>
              <a:t>Week 6: Plum or golf ball size </a:t>
            </a:r>
          </a:p>
          <a:p>
            <a:pPr lvl="1"/>
            <a:r>
              <a:rPr lang="en-US" sz="2400"/>
              <a:t>Week 8: Tennis ball size </a:t>
            </a:r>
          </a:p>
          <a:p>
            <a:pPr lvl="1"/>
            <a:r>
              <a:rPr lang="en-US" sz="2400"/>
              <a:t>Week 10: Large orange or softball size </a:t>
            </a:r>
          </a:p>
          <a:p>
            <a:pPr lvl="1"/>
            <a:r>
              <a:rPr lang="en-US" sz="2400"/>
              <a:t>Week 12: Grapefruit size </a:t>
            </a:r>
          </a:p>
          <a:p>
            <a:pPr lvl="1"/>
            <a:r>
              <a:rPr lang="en-US" sz="2400"/>
              <a:t>Week 20: At the umbilicus </a:t>
            </a:r>
          </a:p>
          <a:p>
            <a:r>
              <a:rPr lang="en-US" sz="2400"/>
              <a:t>Fetal heart</a:t>
            </a:r>
          </a:p>
          <a:p>
            <a:pPr lvl="1"/>
            <a:r>
              <a:rPr lang="en-US" sz="2400"/>
              <a:t>Usually heard by Doppler at 10 – 12 weeks</a:t>
            </a:r>
          </a:p>
          <a:p>
            <a:pPr marL="342900" lvl="1" indent="0">
              <a:buNone/>
            </a:pPr>
            <a:endParaRPr lang="en-US" sz="170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592C8-88F6-6817-9622-3C50A2F359AB}"/>
              </a:ext>
            </a:extLst>
          </p:cNvPr>
          <p:cNvSpPr>
            <a:spLocks noGrp="1"/>
          </p:cNvSpPr>
          <p:nvPr>
            <p:ph type="title"/>
          </p:nvPr>
        </p:nvSpPr>
        <p:spPr>
          <a:xfrm>
            <a:off x="966044" y="1371599"/>
            <a:ext cx="2536837" cy="2453205"/>
          </a:xfrm>
        </p:spPr>
        <p:txBody>
          <a:bodyPr anchor="b">
            <a:normAutofit/>
          </a:bodyPr>
          <a:lstStyle/>
          <a:p>
            <a:pPr algn="r"/>
            <a:r>
              <a:rPr lang="en-US"/>
              <a:t>Notes about EDDs </a:t>
            </a:r>
            <a:r>
              <a:rPr lang="en-US" baseline="30000"/>
              <a:t>[5,6,7]</a:t>
            </a:r>
          </a:p>
        </p:txBody>
      </p:sp>
      <p:cxnSp>
        <p:nvCxnSpPr>
          <p:cNvPr id="15" name="Straight Connector 14">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2105106"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B0C5D4-7B53-B651-B65B-7BBC5A9F29C7}"/>
              </a:ext>
            </a:extLst>
          </p:cNvPr>
          <p:cNvSpPr>
            <a:spLocks noGrp="1"/>
          </p:cNvSpPr>
          <p:nvPr>
            <p:ph idx="1"/>
          </p:nvPr>
        </p:nvSpPr>
        <p:spPr>
          <a:xfrm>
            <a:off x="3901575" y="1656608"/>
            <a:ext cx="4276381" cy="4114800"/>
          </a:xfrm>
        </p:spPr>
        <p:txBody>
          <a:bodyPr anchor="ctr">
            <a:normAutofit/>
          </a:bodyPr>
          <a:lstStyle/>
          <a:p>
            <a:r>
              <a:rPr lang="en-US" sz="1800"/>
              <a:t>An EDD is determined using LMP and first trimester ultrasound</a:t>
            </a:r>
          </a:p>
          <a:p>
            <a:r>
              <a:rPr lang="en-US" sz="1800"/>
              <a:t>Once set, EDD should not be changed</a:t>
            </a:r>
          </a:p>
          <a:p>
            <a:r>
              <a:rPr lang="en-US" sz="1800"/>
              <a:t>The EDD should be communicated with the patient as an estimate and not a firm delivery date. </a:t>
            </a:r>
          </a:p>
          <a:p>
            <a:r>
              <a:rPr lang="en-US" sz="1800"/>
              <a:t>In some instances, the date of conception (DOC) may be more accurate than LMP</a:t>
            </a:r>
          </a:p>
          <a:p>
            <a:pPr lvl="1"/>
            <a:r>
              <a:rPr lang="en-US"/>
              <a:t>Artificial insemination</a:t>
            </a:r>
          </a:p>
          <a:p>
            <a:pPr lvl="1"/>
            <a:r>
              <a:rPr lang="en-US"/>
              <a:t>Single sexual encounter</a:t>
            </a:r>
          </a:p>
          <a:p>
            <a:r>
              <a:rPr lang="en-US" sz="1800"/>
              <a:t>For pregnancies resulting from assisted reproductive technology, the age of embryo and date of transfer should be taken into account.</a:t>
            </a:r>
          </a:p>
          <a:p>
            <a:endParaRPr lang="en-US" sz="1800"/>
          </a:p>
          <a:p>
            <a:endParaRPr lang="en-US" sz="1800"/>
          </a:p>
          <a:p>
            <a:endParaRPr lang="en-US" sz="1800"/>
          </a:p>
        </p:txBody>
      </p:sp>
      <p:sp>
        <p:nvSpPr>
          <p:cNvPr id="4" name="Slide Number Placeholder 3">
            <a:extLst>
              <a:ext uri="{FF2B5EF4-FFF2-40B4-BE49-F238E27FC236}">
                <a16:creationId xmlns:a16="http://schemas.microsoft.com/office/drawing/2014/main" id="{CC2829F0-8C0D-3A08-5C7B-6E9706823BFB}"/>
              </a:ext>
            </a:extLst>
          </p:cNvPr>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24</a:t>
            </a:fld>
            <a:endParaRPr lang="en-US"/>
          </a:p>
        </p:txBody>
      </p:sp>
    </p:spTree>
    <p:extLst>
      <p:ext uri="{BB962C8B-B14F-4D97-AF65-F5344CB8AC3E}">
        <p14:creationId xmlns:p14="http://schemas.microsoft.com/office/powerpoint/2010/main" val="932607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a:t>Vocabulary and Terms </a:t>
            </a:r>
          </a:p>
          <a:p>
            <a:r>
              <a:rPr lang="en-US" sz="2800"/>
              <a:t>Diagnosis of Pregnancy</a:t>
            </a:r>
          </a:p>
          <a:p>
            <a:r>
              <a:rPr lang="en-US" sz="2800"/>
              <a:t>Determining Gestational Age and Estimated Date of Delivery (EDD)</a:t>
            </a:r>
          </a:p>
          <a:p>
            <a:r>
              <a:rPr lang="en-US" sz="2800" b="1">
                <a:solidFill>
                  <a:srgbClr val="C00000"/>
                </a:solidFill>
              </a:rPr>
              <a:t>Prenatal Care</a:t>
            </a:r>
          </a:p>
          <a:p>
            <a:pPr lvl="1"/>
            <a:r>
              <a:rPr lang="en-US" sz="2800" b="1">
                <a:solidFill>
                  <a:schemeClr val="accent5"/>
                </a:solidFill>
              </a:rPr>
              <a:t>First trimester (1 week - 13 weeks 6 days)</a:t>
            </a:r>
          </a:p>
          <a:p>
            <a:pPr lvl="1"/>
            <a:r>
              <a:rPr lang="en-US" sz="2800"/>
              <a:t>Second trimester (14 weeks - 28 weeks 6 days)</a:t>
            </a:r>
          </a:p>
          <a:p>
            <a:pPr lvl="1"/>
            <a:r>
              <a:rPr lang="en-US" sz="2800"/>
              <a:t>Third trimester (29 weeks - 41 weeks 6 days)</a:t>
            </a:r>
          </a:p>
          <a:p>
            <a:r>
              <a:rPr lang="en-US" sz="2800"/>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25</a:t>
            </a:fld>
            <a:endParaRPr lang="en-US"/>
          </a:p>
        </p:txBody>
      </p:sp>
    </p:spTree>
    <p:extLst>
      <p:ext uri="{BB962C8B-B14F-4D97-AF65-F5344CB8AC3E}">
        <p14:creationId xmlns:p14="http://schemas.microsoft.com/office/powerpoint/2010/main" val="3902674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7886700" cy="1133499"/>
          </a:xfrm>
        </p:spPr>
        <p:txBody>
          <a:bodyPr>
            <a:normAutofit/>
          </a:bodyPr>
          <a:lstStyle/>
          <a:p>
            <a:pPr algn="ctr"/>
            <a:r>
              <a:rPr lang="en-US" sz="4500" b="1"/>
              <a:t>First Prenatal Visit – History </a:t>
            </a:r>
            <a:r>
              <a:rPr lang="en-US" sz="4500" b="1" baseline="30000"/>
              <a:t>[8] </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26</a:t>
            </a:fld>
            <a:endParaRPr lang="en-US"/>
          </a:p>
        </p:txBody>
      </p:sp>
      <p:graphicFrame>
        <p:nvGraphicFramePr>
          <p:cNvPr id="8" name="Content Placeholder 2">
            <a:extLst>
              <a:ext uri="{FF2B5EF4-FFF2-40B4-BE49-F238E27FC236}">
                <a16:creationId xmlns:a16="http://schemas.microsoft.com/office/drawing/2014/main" id="{9AFC0F93-4009-BAD6-7A80-3B4B347D4CFE}"/>
              </a:ext>
            </a:extLst>
          </p:cNvPr>
          <p:cNvGraphicFramePr>
            <a:graphicFrameLocks noGrp="1"/>
          </p:cNvGraphicFramePr>
          <p:nvPr>
            <p:ph idx="1"/>
            <p:extLst>
              <p:ext uri="{D42A27DB-BD31-4B8C-83A1-F6EECF244321}">
                <p14:modId xmlns:p14="http://schemas.microsoft.com/office/powerpoint/2010/main" val="2933248896"/>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First Prenatal Visit – History </a:t>
            </a:r>
          </a:p>
        </p:txBody>
      </p:sp>
      <p:sp>
        <p:nvSpPr>
          <p:cNvPr id="3" name="Content Placeholder 2"/>
          <p:cNvSpPr>
            <a:spLocks noGrp="1"/>
          </p:cNvSpPr>
          <p:nvPr>
            <p:ph idx="1"/>
          </p:nvPr>
        </p:nvSpPr>
        <p:spPr>
          <a:xfrm>
            <a:off x="628650" y="1825624"/>
            <a:ext cx="7886700" cy="4727575"/>
          </a:xfrm>
        </p:spPr>
        <p:txBody>
          <a:bodyPr>
            <a:normAutofit/>
          </a:bodyPr>
          <a:lstStyle/>
          <a:p>
            <a:r>
              <a:rPr lang="en-US" sz="2800"/>
              <a:t>Medical history</a:t>
            </a:r>
          </a:p>
          <a:p>
            <a:pPr lvl="1"/>
            <a:r>
              <a:rPr lang="en-US" sz="2800"/>
              <a:t>Transfusion history</a:t>
            </a:r>
          </a:p>
          <a:p>
            <a:pPr lvl="1"/>
            <a:r>
              <a:rPr lang="en-US" sz="2800"/>
              <a:t>Exposure to toxins (tobacco, environmental etc.) </a:t>
            </a:r>
          </a:p>
          <a:p>
            <a:pPr lvl="1"/>
            <a:r>
              <a:rPr lang="en-US" sz="2800"/>
              <a:t>Exposure to infectious disease</a:t>
            </a:r>
          </a:p>
          <a:p>
            <a:pPr lvl="1"/>
            <a:r>
              <a:rPr lang="en-US" sz="2800"/>
              <a:t>Medications</a:t>
            </a:r>
          </a:p>
          <a:p>
            <a:r>
              <a:rPr lang="en-US" sz="2800"/>
              <a:t>Surgical History</a:t>
            </a:r>
          </a:p>
          <a:p>
            <a:pPr lvl="1"/>
            <a:r>
              <a:rPr lang="en-US" sz="2800"/>
              <a:t>Uterine surgery</a:t>
            </a:r>
          </a:p>
          <a:p>
            <a:pPr lvl="1"/>
            <a:r>
              <a:rPr lang="en-US" sz="2800"/>
              <a:t>Abortions/miscarriage</a:t>
            </a:r>
          </a:p>
          <a:p>
            <a:pPr lvl="2"/>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First Prenatal Visit – History </a:t>
            </a:r>
          </a:p>
        </p:txBody>
      </p:sp>
      <p:sp>
        <p:nvSpPr>
          <p:cNvPr id="3" name="Content Placeholder 2"/>
          <p:cNvSpPr>
            <a:spLocks noGrp="1"/>
          </p:cNvSpPr>
          <p:nvPr>
            <p:ph idx="1"/>
          </p:nvPr>
        </p:nvSpPr>
        <p:spPr>
          <a:xfrm>
            <a:off x="628650" y="1341437"/>
            <a:ext cx="7886700" cy="5197476"/>
          </a:xfrm>
        </p:spPr>
        <p:txBody>
          <a:bodyPr>
            <a:normAutofit fontScale="70000" lnSpcReduction="20000"/>
          </a:bodyPr>
          <a:lstStyle/>
          <a:p>
            <a:r>
              <a:rPr lang="en-US" sz="4000"/>
              <a:t>FH</a:t>
            </a:r>
          </a:p>
          <a:p>
            <a:pPr lvl="1"/>
            <a:r>
              <a:rPr lang="en-US" sz="4000"/>
              <a:t>Diabetes may increase risk of gestational DM</a:t>
            </a:r>
          </a:p>
          <a:p>
            <a:pPr lvl="1"/>
            <a:r>
              <a:rPr lang="en-US" sz="4000"/>
              <a:t>Twins</a:t>
            </a:r>
          </a:p>
          <a:p>
            <a:pPr lvl="2"/>
            <a:r>
              <a:rPr lang="en-US" sz="4000"/>
              <a:t>Dizygotic twinning maternal inheritance</a:t>
            </a:r>
          </a:p>
          <a:p>
            <a:pPr lvl="1"/>
            <a:r>
              <a:rPr lang="en-US" sz="4000"/>
              <a:t>Pedigree of three generations</a:t>
            </a:r>
          </a:p>
          <a:p>
            <a:r>
              <a:rPr lang="en-US" sz="4000"/>
              <a:t>SH</a:t>
            </a:r>
          </a:p>
          <a:p>
            <a:pPr lvl="1"/>
            <a:r>
              <a:rPr lang="en-US" sz="4000"/>
              <a:t>Ethnicity</a:t>
            </a:r>
          </a:p>
          <a:p>
            <a:pPr lvl="1"/>
            <a:r>
              <a:rPr lang="en-US" sz="4000"/>
              <a:t>Occupation</a:t>
            </a:r>
          </a:p>
          <a:p>
            <a:pPr lvl="1"/>
            <a:r>
              <a:rPr lang="en-US" sz="4000"/>
              <a:t>Animals</a:t>
            </a:r>
          </a:p>
          <a:p>
            <a:pPr lvl="1"/>
            <a:r>
              <a:rPr lang="en-US" sz="4000"/>
              <a:t>Hobbies</a:t>
            </a:r>
          </a:p>
          <a:p>
            <a:pPr lvl="1"/>
            <a:r>
              <a:rPr lang="en-US" sz="4000"/>
              <a:t>Alcohol, smoking, cannabis and substance use</a:t>
            </a:r>
          </a:p>
          <a:p>
            <a:pPr lvl="1"/>
            <a:r>
              <a:rPr lang="en-US" sz="4000"/>
              <a:t>Nutrition</a:t>
            </a:r>
          </a:p>
          <a:p>
            <a:pPr lvl="1"/>
            <a:r>
              <a:rPr lang="en-US" sz="4000"/>
              <a:t>Exercise</a:t>
            </a:r>
          </a:p>
          <a:p>
            <a:pPr lvl="1"/>
            <a:r>
              <a:rPr lang="en-US" sz="4000"/>
              <a:t>Domestic violence</a:t>
            </a:r>
          </a:p>
          <a:p>
            <a:pPr lvl="1"/>
            <a:endParaRPr lang="en-US"/>
          </a:p>
          <a:p>
            <a:pPr lvl="1"/>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C4AC41-E0FC-C547-90AB-53F1E00EA6A2}"/>
              </a:ext>
            </a:extLst>
          </p:cNvPr>
          <p:cNvSpPr>
            <a:spLocks noGrp="1"/>
          </p:cNvSpPr>
          <p:nvPr>
            <p:ph type="title"/>
          </p:nvPr>
        </p:nvSpPr>
        <p:spPr>
          <a:xfrm>
            <a:off x="603504" y="1122362"/>
            <a:ext cx="2481097" cy="4221533"/>
          </a:xfrm>
        </p:spPr>
        <p:txBody>
          <a:bodyPr vert="horz" lIns="91440" tIns="45720" rIns="91440" bIns="45720" rtlCol="0" anchor="b">
            <a:normAutofit/>
          </a:bodyPr>
          <a:lstStyle/>
          <a:p>
            <a:pPr defTabSz="914400"/>
            <a:r>
              <a:rPr lang="en-US" sz="4300" kern="1200">
                <a:solidFill>
                  <a:srgbClr val="FFFFFF"/>
                </a:solidFill>
                <a:latin typeface="+mj-lt"/>
                <a:ea typeface="+mj-ea"/>
                <a:cs typeface="+mj-cs"/>
              </a:rPr>
              <a:t>Smoking, Alcohol, Cannabis and Substance Use in Pregnancy</a:t>
            </a:r>
          </a:p>
        </p:txBody>
      </p:sp>
      <p:sp>
        <p:nvSpPr>
          <p:cNvPr id="4" name="Slide Number Placeholder 3">
            <a:extLst>
              <a:ext uri="{FF2B5EF4-FFF2-40B4-BE49-F238E27FC236}">
                <a16:creationId xmlns:a16="http://schemas.microsoft.com/office/drawing/2014/main" id="{07518D13-2D93-5347-B10A-4161A40F2A34}"/>
              </a:ext>
            </a:extLst>
          </p:cNvPr>
          <p:cNvSpPr>
            <a:spLocks noGrp="1"/>
          </p:cNvSpPr>
          <p:nvPr>
            <p:ph type="sldNum" sz="quarter" idx="12"/>
          </p:nvPr>
        </p:nvSpPr>
        <p:spPr>
          <a:xfrm>
            <a:off x="7933996" y="6356350"/>
            <a:ext cx="581353" cy="365125"/>
          </a:xfrm>
        </p:spPr>
        <p:txBody>
          <a:bodyPr vert="horz" lIns="91440" tIns="45720" rIns="91440" bIns="45720" rtlCol="0" anchor="ctr">
            <a:normAutofit/>
          </a:bodyPr>
          <a:lstStyle/>
          <a:p>
            <a:pPr>
              <a:spcAft>
                <a:spcPts val="600"/>
              </a:spcAft>
            </a:pPr>
            <a:fld id="{A8A4C5F4-A177-4335-99E1-E731E5F179BB}" type="slidenum">
              <a:rPr lang="en-US" sz="1200">
                <a:solidFill>
                  <a:srgbClr val="404040"/>
                </a:solidFill>
              </a:rPr>
              <a:pPr>
                <a:spcAft>
                  <a:spcPts val="600"/>
                </a:spcAft>
              </a:pPr>
              <a:t>29</a:t>
            </a:fld>
            <a:endParaRPr lang="en-US" sz="1200">
              <a:solidFill>
                <a:srgbClr val="404040"/>
              </a:solidFill>
            </a:endParaRPr>
          </a:p>
        </p:txBody>
      </p:sp>
      <p:sp>
        <p:nvSpPr>
          <p:cNvPr id="3" name="Content Placeholder 2">
            <a:extLst>
              <a:ext uri="{FF2B5EF4-FFF2-40B4-BE49-F238E27FC236}">
                <a16:creationId xmlns:a16="http://schemas.microsoft.com/office/drawing/2014/main" id="{681140F0-4F39-C549-E46C-C52DA0BE7EBE}"/>
              </a:ext>
            </a:extLst>
          </p:cNvPr>
          <p:cNvSpPr>
            <a:spLocks noGrp="1"/>
          </p:cNvSpPr>
          <p:nvPr>
            <p:ph idx="1"/>
          </p:nvPr>
        </p:nvSpPr>
        <p:spPr>
          <a:xfrm>
            <a:off x="4216277" y="862169"/>
            <a:ext cx="3717719" cy="4039405"/>
          </a:xfrm>
        </p:spPr>
        <p:txBody>
          <a:bodyPr>
            <a:normAutofit lnSpcReduction="10000"/>
          </a:bodyPr>
          <a:lstStyle/>
          <a:p>
            <a:r>
              <a:rPr lang="en-US" sz="2400"/>
              <a:t>Ideally, all should be stopped before conception </a:t>
            </a:r>
          </a:p>
          <a:p>
            <a:r>
              <a:rPr lang="en-US" sz="2400"/>
              <a:t>Complications include</a:t>
            </a:r>
            <a:r>
              <a:rPr lang="en-US"/>
              <a:t>:</a:t>
            </a:r>
          </a:p>
          <a:p>
            <a:pPr lvl="1"/>
            <a:r>
              <a:rPr lang="en-US" sz="2000"/>
              <a:t>Fetal growth restriction</a:t>
            </a:r>
          </a:p>
          <a:p>
            <a:pPr lvl="1"/>
            <a:r>
              <a:rPr lang="en-US" sz="2000"/>
              <a:t>Increased risk of stillborn</a:t>
            </a:r>
          </a:p>
          <a:p>
            <a:pPr lvl="1"/>
            <a:r>
              <a:rPr lang="en-US" sz="2000"/>
              <a:t>Increased risk of premature labor/birth </a:t>
            </a:r>
          </a:p>
          <a:p>
            <a:r>
              <a:rPr lang="en-US" sz="2400"/>
              <a:t>May increase risk of miscarriage </a:t>
            </a:r>
          </a:p>
          <a:p>
            <a:r>
              <a:rPr lang="en-US" sz="2400"/>
              <a:t>May damage fetal tissues  and the damage may be permanent </a:t>
            </a:r>
          </a:p>
        </p:txBody>
      </p:sp>
    </p:spTree>
    <p:extLst>
      <p:ext uri="{BB962C8B-B14F-4D97-AF65-F5344CB8AC3E}">
        <p14:creationId xmlns:p14="http://schemas.microsoft.com/office/powerpoint/2010/main" val="208734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b="1">
                <a:solidFill>
                  <a:srgbClr val="C00000"/>
                </a:solidFill>
              </a:rPr>
              <a:t>History of Prenatal Care in the US </a:t>
            </a:r>
          </a:p>
          <a:p>
            <a:r>
              <a:rPr lang="en-US" sz="2800"/>
              <a:t>Vocabulary and Terms </a:t>
            </a:r>
          </a:p>
          <a:p>
            <a:r>
              <a:rPr lang="en-US" sz="2800"/>
              <a:t>Diagnosis of Pregnancy</a:t>
            </a:r>
          </a:p>
          <a:p>
            <a:r>
              <a:rPr lang="en-US" sz="2800"/>
              <a:t>Determining Gestational Age and Estimated Date of Delivery (EDD)</a:t>
            </a:r>
          </a:p>
          <a:p>
            <a:r>
              <a:rPr lang="en-US" sz="2800"/>
              <a:t>Prenatal Care</a:t>
            </a:r>
          </a:p>
          <a:p>
            <a:pPr lvl="1"/>
            <a:r>
              <a:rPr lang="en-US" sz="2800"/>
              <a:t>First trimester (1 week - 13 weeks 6 days)</a:t>
            </a:r>
          </a:p>
          <a:p>
            <a:pPr lvl="1"/>
            <a:r>
              <a:rPr lang="en-US" sz="2800"/>
              <a:t>Second trimester (14 weeks - 28 weeks 6 days)</a:t>
            </a:r>
          </a:p>
          <a:p>
            <a:pPr lvl="1"/>
            <a:r>
              <a:rPr lang="en-US" sz="2800"/>
              <a:t>Third trimester (29 weeks - 41 weeks 6 days)</a:t>
            </a:r>
          </a:p>
          <a:p>
            <a:r>
              <a:rPr lang="en-US" sz="2800"/>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3</a:t>
            </a:fld>
            <a:endParaRPr lang="en-US"/>
          </a:p>
        </p:txBody>
      </p:sp>
    </p:spTree>
    <p:extLst>
      <p:ext uri="{BB962C8B-B14F-4D97-AF65-F5344CB8AC3E}">
        <p14:creationId xmlns:p14="http://schemas.microsoft.com/office/powerpoint/2010/main" val="335263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Genetic Counseling </a:t>
            </a:r>
            <a:r>
              <a:rPr lang="en-US" sz="4000" b="1" baseline="30000">
                <a:solidFill>
                  <a:schemeClr val="accent5"/>
                </a:solidFill>
              </a:rPr>
              <a:t>[9]  </a:t>
            </a:r>
          </a:p>
        </p:txBody>
      </p:sp>
      <p:sp>
        <p:nvSpPr>
          <p:cNvPr id="3" name="Content Placeholder 2"/>
          <p:cNvSpPr>
            <a:spLocks noGrp="1"/>
          </p:cNvSpPr>
          <p:nvPr>
            <p:ph idx="1"/>
          </p:nvPr>
        </p:nvSpPr>
        <p:spPr/>
        <p:txBody>
          <a:bodyPr>
            <a:normAutofit lnSpcReduction="10000"/>
          </a:bodyPr>
          <a:lstStyle/>
          <a:p>
            <a:r>
              <a:rPr lang="en-US" sz="2800"/>
              <a:t>Genetic counseling </a:t>
            </a:r>
          </a:p>
          <a:p>
            <a:pPr lvl="1"/>
            <a:r>
              <a:rPr lang="en-US" sz="2500"/>
              <a:t>Age at time of delivery</a:t>
            </a:r>
          </a:p>
          <a:p>
            <a:pPr lvl="1"/>
            <a:r>
              <a:rPr lang="en-US" sz="2500"/>
              <a:t>Family history</a:t>
            </a:r>
          </a:p>
          <a:p>
            <a:pPr lvl="1"/>
            <a:r>
              <a:rPr lang="en-US" sz="2500"/>
              <a:t>Previous pregnancy history (history of a genetic issue)</a:t>
            </a:r>
          </a:p>
          <a:p>
            <a:pPr lvl="1"/>
            <a:r>
              <a:rPr lang="en-US" sz="2500"/>
              <a:t>Anomaly seen on ultrasound</a:t>
            </a:r>
          </a:p>
          <a:p>
            <a:r>
              <a:rPr lang="en-US" sz="2800"/>
              <a:t>Autosomal recessive diseases</a:t>
            </a:r>
          </a:p>
          <a:p>
            <a:r>
              <a:rPr lang="en-US" sz="2800"/>
              <a:t>Refer to genetic counselor</a:t>
            </a:r>
          </a:p>
          <a:p>
            <a:r>
              <a:rPr lang="en-US" sz="2800"/>
              <a:t>Fetal Tissue</a:t>
            </a:r>
          </a:p>
          <a:p>
            <a:pPr lvl="1"/>
            <a:r>
              <a:rPr lang="en-US" sz="2500"/>
              <a:t>Amniocentesis </a:t>
            </a:r>
          </a:p>
          <a:p>
            <a:pPr lvl="1"/>
            <a:r>
              <a:rPr lang="en-US" sz="2500"/>
              <a:t>Chorionic villi sampling</a:t>
            </a:r>
          </a:p>
          <a:p>
            <a:pPr lvl="1"/>
            <a:r>
              <a:rPr lang="en-US" sz="2500"/>
              <a:t>Plasma </a:t>
            </a:r>
          </a:p>
          <a:p>
            <a:pPr lvl="1"/>
            <a:endParaRPr lang="en-US" sz="2500"/>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17877770"/>
              </p:ext>
            </p:extLst>
          </p:nvPr>
        </p:nvGraphicFramePr>
        <p:xfrm>
          <a:off x="5439246" y="365126"/>
          <a:ext cx="3324743" cy="2207326"/>
        </p:xfrm>
        <a:graphic>
          <a:graphicData uri="http://schemas.openxmlformats.org/drawingml/2006/table">
            <a:tbl>
              <a:tblPr firstRow="1" bandRow="1">
                <a:tableStyleId>{5C22544A-7EE6-4342-B048-85BDC9FD1C3A}</a:tableStyleId>
              </a:tblPr>
              <a:tblGrid>
                <a:gridCol w="2113460">
                  <a:extLst>
                    <a:ext uri="{9D8B030D-6E8A-4147-A177-3AD203B41FA5}">
                      <a16:colId xmlns:a16="http://schemas.microsoft.com/office/drawing/2014/main" val="20000"/>
                    </a:ext>
                  </a:extLst>
                </a:gridCol>
                <a:gridCol w="1211283">
                  <a:extLst>
                    <a:ext uri="{9D8B030D-6E8A-4147-A177-3AD203B41FA5}">
                      <a16:colId xmlns:a16="http://schemas.microsoft.com/office/drawing/2014/main" val="20002"/>
                    </a:ext>
                  </a:extLst>
                </a:gridCol>
              </a:tblGrid>
              <a:tr h="712881">
                <a:tc>
                  <a:txBody>
                    <a:bodyPr/>
                    <a:lstStyle/>
                    <a:p>
                      <a:r>
                        <a:rPr lang="en-US" sz="1600"/>
                        <a:t>Examples of Autosomal Recessive Diseases</a:t>
                      </a:r>
                    </a:p>
                  </a:txBody>
                  <a:tcPr/>
                </a:tc>
                <a:tc>
                  <a:txBody>
                    <a:bodyPr/>
                    <a:lstStyle/>
                    <a:p>
                      <a:r>
                        <a:rPr lang="en-US" sz="1600"/>
                        <a:t>Carrier frequency</a:t>
                      </a:r>
                    </a:p>
                  </a:txBody>
                  <a:tcPr/>
                </a:tc>
                <a:extLst>
                  <a:ext uri="{0D108BD9-81ED-4DB2-BD59-A6C34878D82A}">
                    <a16:rowId xmlns:a16="http://schemas.microsoft.com/office/drawing/2014/main" val="10000"/>
                  </a:ext>
                </a:extLst>
              </a:tr>
              <a:tr h="285152">
                <a:tc>
                  <a:txBody>
                    <a:bodyPr/>
                    <a:lstStyle/>
                    <a:p>
                      <a:r>
                        <a:rPr lang="en-US" sz="1600"/>
                        <a:t>Sickle</a:t>
                      </a:r>
                      <a:r>
                        <a:rPr lang="en-US" sz="1600" baseline="0"/>
                        <a:t> cell</a:t>
                      </a:r>
                      <a:endParaRPr lang="en-US" sz="1600"/>
                    </a:p>
                  </a:txBody>
                  <a:tcPr anchor="b"/>
                </a:tc>
                <a:tc>
                  <a:txBody>
                    <a:bodyPr/>
                    <a:lstStyle/>
                    <a:p>
                      <a:pPr algn="ctr"/>
                      <a:r>
                        <a:rPr lang="en-US" sz="1600"/>
                        <a:t>1/10</a:t>
                      </a:r>
                    </a:p>
                  </a:txBody>
                  <a:tcPr anchor="b"/>
                </a:tc>
                <a:extLst>
                  <a:ext uri="{0D108BD9-81ED-4DB2-BD59-A6C34878D82A}">
                    <a16:rowId xmlns:a16="http://schemas.microsoft.com/office/drawing/2014/main" val="10001"/>
                  </a:ext>
                </a:extLst>
              </a:tr>
              <a:tr h="285152">
                <a:tc>
                  <a:txBody>
                    <a:bodyPr/>
                    <a:lstStyle/>
                    <a:p>
                      <a:r>
                        <a:rPr lang="en-US" sz="1600"/>
                        <a:t>Cystic fibrosis</a:t>
                      </a:r>
                    </a:p>
                  </a:txBody>
                  <a:tcPr anchor="b"/>
                </a:tc>
                <a:tc>
                  <a:txBody>
                    <a:bodyPr/>
                    <a:lstStyle/>
                    <a:p>
                      <a:pPr algn="ctr"/>
                      <a:r>
                        <a:rPr lang="en-US" sz="1600"/>
                        <a:t>1/25</a:t>
                      </a:r>
                    </a:p>
                  </a:txBody>
                  <a:tcPr anchor="b"/>
                </a:tc>
                <a:extLst>
                  <a:ext uri="{0D108BD9-81ED-4DB2-BD59-A6C34878D82A}">
                    <a16:rowId xmlns:a16="http://schemas.microsoft.com/office/drawing/2014/main" val="10002"/>
                  </a:ext>
                </a:extLst>
              </a:tr>
              <a:tr h="378526">
                <a:tc>
                  <a:txBody>
                    <a:bodyPr/>
                    <a:lstStyle/>
                    <a:p>
                      <a:r>
                        <a:rPr lang="en-US" sz="1600"/>
                        <a:t>Tay-Sachs disease</a:t>
                      </a:r>
                    </a:p>
                  </a:txBody>
                  <a:tcPr anchor="b"/>
                </a:tc>
                <a:tc>
                  <a:txBody>
                    <a:bodyPr/>
                    <a:lstStyle/>
                    <a:p>
                      <a:pPr algn="ctr"/>
                      <a:r>
                        <a:rPr lang="en-US" sz="1600"/>
                        <a:t>1/30</a:t>
                      </a:r>
                    </a:p>
                  </a:txBody>
                  <a:tcPr anchor="b"/>
                </a:tc>
                <a:extLst>
                  <a:ext uri="{0D108BD9-81ED-4DB2-BD59-A6C34878D82A}">
                    <a16:rowId xmlns:a16="http://schemas.microsoft.com/office/drawing/2014/main" val="10003"/>
                  </a:ext>
                </a:extLst>
              </a:tr>
              <a:tr h="285152">
                <a:tc>
                  <a:txBody>
                    <a:bodyPr/>
                    <a:lstStyle/>
                    <a:p>
                      <a:r>
                        <a:rPr lang="en-US" sz="1600"/>
                        <a:t>Thalassemia</a:t>
                      </a:r>
                    </a:p>
                  </a:txBody>
                  <a:tcPr anchor="b"/>
                </a:tc>
                <a:tc>
                  <a:txBody>
                    <a:bodyPr/>
                    <a:lstStyle/>
                    <a:p>
                      <a:pPr algn="ctr"/>
                      <a:r>
                        <a:rPr lang="en-US" sz="1600"/>
                        <a:t>1/25</a:t>
                      </a:r>
                    </a:p>
                  </a:txBody>
                  <a:tcPr anchor="b"/>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A8A4C5F4-A177-4335-99E1-E731E5F179B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Maternal Age &gt; 35 Risks </a:t>
            </a:r>
            <a:r>
              <a:rPr lang="en-US" sz="4000" b="1" baseline="30000">
                <a:solidFill>
                  <a:schemeClr val="accent5"/>
                </a:solidFill>
              </a:rPr>
              <a:t>[9]</a:t>
            </a:r>
          </a:p>
        </p:txBody>
      </p:sp>
      <p:sp>
        <p:nvSpPr>
          <p:cNvPr id="3" name="Content Placeholder 2"/>
          <p:cNvSpPr>
            <a:spLocks noGrp="1"/>
          </p:cNvSpPr>
          <p:nvPr>
            <p:ph idx="1"/>
          </p:nvPr>
        </p:nvSpPr>
        <p:spPr>
          <a:xfrm>
            <a:off x="628650" y="2209800"/>
            <a:ext cx="7886700" cy="4267199"/>
          </a:xfrm>
        </p:spPr>
        <p:txBody>
          <a:bodyPr>
            <a:noAutofit/>
          </a:bodyPr>
          <a:lstStyle/>
          <a:p>
            <a:r>
              <a:rPr lang="en-US" sz="2800"/>
              <a:t>Risk of Trisomy 21</a:t>
            </a:r>
          </a:p>
          <a:p>
            <a:pPr lvl="1"/>
            <a:r>
              <a:rPr lang="en-US" sz="2800"/>
              <a:t>Age 20  1/1,667;  Age 35   1/378;  Age 40    1/106</a:t>
            </a:r>
          </a:p>
          <a:p>
            <a:pPr lvl="1"/>
            <a:endParaRPr lang="en-US" sz="2800"/>
          </a:p>
          <a:p>
            <a:r>
              <a:rPr lang="en-US" sz="2800"/>
              <a:t>Risk of other chromosomal abnormalities</a:t>
            </a:r>
          </a:p>
          <a:p>
            <a:pPr lvl="1"/>
            <a:r>
              <a:rPr lang="en-US" sz="2800"/>
              <a:t>Age 20   1/526;    Age 35   1/192;  Age 40    1/66</a:t>
            </a:r>
          </a:p>
          <a:p>
            <a:pPr lvl="1"/>
            <a:endParaRPr lang="en-US" sz="2800"/>
          </a:p>
          <a:p>
            <a:r>
              <a:rPr lang="en-US" sz="3100"/>
              <a:t>Testing is offered but not required</a:t>
            </a:r>
          </a:p>
          <a:p>
            <a:pPr marL="0" indent="0">
              <a:buNone/>
            </a:pPr>
            <a:endParaRPr lang="en-US" sz="2800"/>
          </a:p>
        </p:txBody>
      </p:sp>
      <p:sp>
        <p:nvSpPr>
          <p:cNvPr id="4" name="Slide Number Placeholder 3"/>
          <p:cNvSpPr>
            <a:spLocks noGrp="1"/>
          </p:cNvSpPr>
          <p:nvPr>
            <p:ph type="sldNum" sz="quarter" idx="12"/>
          </p:nvPr>
        </p:nvSpPr>
        <p:spPr/>
        <p:txBody>
          <a:bodyPr/>
          <a:lstStyle/>
          <a:p>
            <a:fld id="{A8A4C5F4-A177-4335-99E1-E731E5F179B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First Prenatal Visit - Physical Exam</a:t>
            </a:r>
          </a:p>
        </p:txBody>
      </p:sp>
      <p:sp>
        <p:nvSpPr>
          <p:cNvPr id="3" name="Content Placeholder 2"/>
          <p:cNvSpPr>
            <a:spLocks noGrp="1"/>
          </p:cNvSpPr>
          <p:nvPr>
            <p:ph idx="1"/>
          </p:nvPr>
        </p:nvSpPr>
        <p:spPr/>
        <p:txBody>
          <a:bodyPr/>
          <a:lstStyle/>
          <a:p>
            <a:r>
              <a:rPr lang="en-US" sz="2800"/>
              <a:t>Vital signs, height, weight</a:t>
            </a:r>
          </a:p>
          <a:p>
            <a:r>
              <a:rPr lang="en-US" sz="2800"/>
              <a:t>Complete physical examination</a:t>
            </a:r>
          </a:p>
          <a:p>
            <a:r>
              <a:rPr lang="en-US" sz="2800"/>
              <a:t>Pelvic exam</a:t>
            </a:r>
          </a:p>
          <a:p>
            <a:pPr lvl="1"/>
            <a:r>
              <a:rPr lang="en-US" sz="2800"/>
              <a:t>Uterine size</a:t>
            </a:r>
          </a:p>
          <a:p>
            <a:pPr lvl="1"/>
            <a:r>
              <a:rPr lang="en-US" sz="2800"/>
              <a:t>Pap smear</a:t>
            </a:r>
          </a:p>
          <a:p>
            <a:pPr lvl="1"/>
            <a:r>
              <a:rPr lang="en-US" sz="2800"/>
              <a:t>Gonorrhea and chlamydia</a:t>
            </a:r>
          </a:p>
          <a:p>
            <a:r>
              <a:rPr lang="en-US" sz="2800"/>
              <a:t>Fetal heart tones if EGA &gt;10 weeks</a:t>
            </a:r>
          </a:p>
          <a:p>
            <a:pPr lvl="1"/>
            <a:endParaRPr lang="en-US"/>
          </a:p>
          <a:p>
            <a:pPr lvl="1"/>
            <a:endParaRPr lang="en-US"/>
          </a:p>
          <a:p>
            <a:endParaRPr lang="en-US"/>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First Prenatal Visit - Labs</a:t>
            </a:r>
          </a:p>
        </p:txBody>
      </p:sp>
      <p:sp>
        <p:nvSpPr>
          <p:cNvPr id="3" name="Content Placeholder 2"/>
          <p:cNvSpPr>
            <a:spLocks noGrp="1"/>
          </p:cNvSpPr>
          <p:nvPr>
            <p:ph idx="1"/>
          </p:nvPr>
        </p:nvSpPr>
        <p:spPr/>
        <p:txBody>
          <a:bodyPr>
            <a:normAutofit/>
          </a:bodyPr>
          <a:lstStyle/>
          <a:p>
            <a:r>
              <a:rPr lang="en-US" sz="2800"/>
              <a:t>CBC with differential</a:t>
            </a:r>
          </a:p>
          <a:p>
            <a:r>
              <a:rPr lang="en-US" sz="2800"/>
              <a:t>Blood type, Rh and antibody testing</a:t>
            </a:r>
          </a:p>
          <a:p>
            <a:r>
              <a:rPr lang="en-US" sz="2800"/>
              <a:t>Rubella and varicella immunity</a:t>
            </a:r>
          </a:p>
          <a:p>
            <a:r>
              <a:rPr lang="en-US" sz="2800"/>
              <a:t>Hepatitis B and C </a:t>
            </a:r>
          </a:p>
          <a:p>
            <a:r>
              <a:rPr lang="en-US" sz="2800"/>
              <a:t>Tuberculosis testing </a:t>
            </a:r>
          </a:p>
          <a:p>
            <a:r>
              <a:rPr lang="en-US" sz="2800"/>
              <a:t>HIV</a:t>
            </a:r>
          </a:p>
          <a:p>
            <a:r>
              <a:rPr lang="en-US" sz="2800"/>
              <a:t>Syphilis </a:t>
            </a:r>
          </a:p>
          <a:p>
            <a:r>
              <a:rPr lang="en-US" sz="2800"/>
              <a:t>Urine analysis</a:t>
            </a:r>
          </a:p>
          <a:p>
            <a:pPr lvl="1"/>
            <a:r>
              <a:rPr lang="en-US" sz="2800"/>
              <a:t>Culture and dipstick</a:t>
            </a:r>
          </a:p>
        </p:txBody>
      </p:sp>
      <p:sp>
        <p:nvSpPr>
          <p:cNvPr id="4" name="Slide Number Placeholder 3"/>
          <p:cNvSpPr>
            <a:spLocks noGrp="1"/>
          </p:cNvSpPr>
          <p:nvPr>
            <p:ph type="sldNum" sz="quarter" idx="12"/>
          </p:nvPr>
        </p:nvSpPr>
        <p:spPr/>
        <p:txBody>
          <a:bodyPr/>
          <a:lstStyle/>
          <a:p>
            <a:fld id="{A8A4C5F4-A177-4335-99E1-E731E5F179B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Labs if at Risk</a:t>
            </a:r>
          </a:p>
        </p:txBody>
      </p:sp>
      <p:sp>
        <p:nvSpPr>
          <p:cNvPr id="3" name="Content Placeholder 2"/>
          <p:cNvSpPr>
            <a:spLocks noGrp="1"/>
          </p:cNvSpPr>
          <p:nvPr>
            <p:ph idx="1"/>
          </p:nvPr>
        </p:nvSpPr>
        <p:spPr/>
        <p:txBody>
          <a:bodyPr/>
          <a:lstStyle/>
          <a:p>
            <a:r>
              <a:rPr lang="en-US" sz="2800"/>
              <a:t>Toxoplasmosis </a:t>
            </a:r>
          </a:p>
          <a:p>
            <a:r>
              <a:rPr lang="en-US" sz="2800"/>
              <a:t>Immune testing for those at risk of exposure to chickenpox, hepatitis etc.</a:t>
            </a:r>
          </a:p>
          <a:p>
            <a:r>
              <a:rPr lang="en-US" sz="3100"/>
              <a:t>For previous history of gestational diabetes, previous baby over 4000 gm, strong FH of DM or obesity</a:t>
            </a:r>
          </a:p>
          <a:p>
            <a:pPr lvl="1"/>
            <a:r>
              <a:rPr lang="en-US" sz="2500"/>
              <a:t>One-hour glucose test in first trimester</a:t>
            </a:r>
          </a:p>
          <a:p>
            <a:pPr lvl="2"/>
            <a:r>
              <a:rPr lang="en-US" sz="2500"/>
              <a:t>50 gm load of glucose</a:t>
            </a:r>
          </a:p>
          <a:p>
            <a:pPr lvl="2"/>
            <a:r>
              <a:rPr lang="en-US" sz="2500"/>
              <a:t>Glucose level tested 1 hour later</a:t>
            </a:r>
          </a:p>
          <a:p>
            <a:pPr lvl="1"/>
            <a:endParaRPr lang="en-US" sz="2800"/>
          </a:p>
          <a:p>
            <a:pPr lvl="1"/>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Other First Visit Considerations</a:t>
            </a:r>
          </a:p>
        </p:txBody>
      </p:sp>
      <p:sp>
        <p:nvSpPr>
          <p:cNvPr id="3" name="Content Placeholder 2"/>
          <p:cNvSpPr>
            <a:spLocks noGrp="1"/>
          </p:cNvSpPr>
          <p:nvPr>
            <p:ph idx="1"/>
          </p:nvPr>
        </p:nvSpPr>
        <p:spPr>
          <a:xfrm>
            <a:off x="628650" y="1600200"/>
            <a:ext cx="7886700" cy="4756151"/>
          </a:xfrm>
        </p:spPr>
        <p:txBody>
          <a:bodyPr>
            <a:normAutofit/>
          </a:bodyPr>
          <a:lstStyle/>
          <a:p>
            <a:r>
              <a:rPr lang="en-US" sz="3000"/>
              <a:t>Request old records and/or operative reports</a:t>
            </a:r>
          </a:p>
          <a:p>
            <a:r>
              <a:rPr lang="en-US" sz="3000"/>
              <a:t>Genetic counseling </a:t>
            </a:r>
            <a:r>
              <a:rPr lang="en-US" sz="3000" baseline="30000"/>
              <a:t>[9]</a:t>
            </a:r>
          </a:p>
          <a:p>
            <a:r>
              <a:rPr lang="en-US" sz="3000"/>
              <a:t>Nutritional counseling</a:t>
            </a:r>
          </a:p>
          <a:p>
            <a:r>
              <a:rPr lang="en-US" sz="3000"/>
              <a:t>Guidance for exercise </a:t>
            </a:r>
          </a:p>
          <a:p>
            <a:r>
              <a:rPr lang="en-US" sz="3000"/>
              <a:t>Prenatal vitamins</a:t>
            </a:r>
          </a:p>
          <a:p>
            <a:pPr lvl="1"/>
            <a:r>
              <a:rPr lang="en-US" sz="3000"/>
              <a:t>0.4 mg folic acid for first 6 weeks </a:t>
            </a:r>
          </a:p>
          <a:p>
            <a:pPr lvl="1"/>
            <a:r>
              <a:rPr lang="en-US" sz="3000"/>
              <a:t>Vitamin B12 for vegetarians</a:t>
            </a:r>
          </a:p>
          <a:p>
            <a:r>
              <a:rPr lang="en-US" sz="3000"/>
              <a:t>Ultrasound for dates</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b="1">
                <a:solidFill>
                  <a:schemeClr val="accent5"/>
                </a:solidFill>
              </a:rPr>
              <a:t>First Visit Recommendations</a:t>
            </a:r>
          </a:p>
        </p:txBody>
      </p:sp>
      <p:sp>
        <p:nvSpPr>
          <p:cNvPr id="3" name="Content Placeholder 2"/>
          <p:cNvSpPr>
            <a:spLocks noGrp="1"/>
          </p:cNvSpPr>
          <p:nvPr>
            <p:ph idx="1"/>
          </p:nvPr>
        </p:nvSpPr>
        <p:spPr>
          <a:xfrm>
            <a:off x="457200" y="1447800"/>
            <a:ext cx="8229600" cy="4525963"/>
          </a:xfrm>
        </p:spPr>
        <p:txBody>
          <a:bodyPr>
            <a:normAutofit/>
          </a:bodyPr>
          <a:lstStyle/>
          <a:p>
            <a:r>
              <a:rPr lang="en-US" sz="2800"/>
              <a:t>Weight gain</a:t>
            </a:r>
          </a:p>
          <a:p>
            <a:pPr lvl="1"/>
            <a:r>
              <a:rPr lang="en-US" sz="2800"/>
              <a:t>Increase calories by 300 per day</a:t>
            </a:r>
          </a:p>
          <a:p>
            <a:pPr lvl="1"/>
            <a:endParaRPr lang="en-US"/>
          </a:p>
          <a:p>
            <a:pPr lvl="1"/>
            <a:endParaRPr lang="en-US"/>
          </a:p>
          <a:p>
            <a:pPr lvl="1"/>
            <a:endParaRPr lang="en-US"/>
          </a:p>
          <a:p>
            <a:pPr lvl="1"/>
            <a:endParaRPr lang="en-US"/>
          </a:p>
          <a:p>
            <a:pPr lvl="1"/>
            <a:endParaRPr lang="en-US"/>
          </a:p>
          <a:p>
            <a:pPr lvl="1"/>
            <a:endParaRPr lang="en-US"/>
          </a:p>
          <a:p>
            <a:pPr lvl="1"/>
            <a:endParaRPr lang="en-US"/>
          </a:p>
          <a:p>
            <a:endParaRPr lang="en-US"/>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340458828"/>
              </p:ext>
            </p:extLst>
          </p:nvPr>
        </p:nvGraphicFramePr>
        <p:xfrm>
          <a:off x="2003713" y="2766951"/>
          <a:ext cx="5349240" cy="2926080"/>
        </p:xfrm>
        <a:graphic>
          <a:graphicData uri="http://schemas.openxmlformats.org/drawingml/2006/table">
            <a:tbl>
              <a:tblPr firstRow="1" bandRow="1">
                <a:tableStyleId>{5C22544A-7EE6-4342-B048-85BDC9FD1C3A}</a:tableStyleId>
              </a:tblPr>
              <a:tblGrid>
                <a:gridCol w="270764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734907">
                <a:tc>
                  <a:txBody>
                    <a:bodyPr/>
                    <a:lstStyle/>
                    <a:p>
                      <a:pPr algn="ctr"/>
                      <a:r>
                        <a:rPr lang="en-US" sz="2800"/>
                        <a:t>Pre-pregnant</a:t>
                      </a:r>
                      <a:r>
                        <a:rPr lang="en-US" sz="2800" baseline="0"/>
                        <a:t> </a:t>
                      </a:r>
                      <a:r>
                        <a:rPr lang="en-US" sz="2800"/>
                        <a:t>BMI</a:t>
                      </a:r>
                    </a:p>
                  </a:txBody>
                  <a:tcPr/>
                </a:tc>
                <a:tc>
                  <a:txBody>
                    <a:bodyPr/>
                    <a:lstStyle/>
                    <a:p>
                      <a:pPr algn="ctr"/>
                      <a:r>
                        <a:rPr lang="en-US" sz="2800"/>
                        <a:t>Suggested weight gain (pounds)</a:t>
                      </a:r>
                    </a:p>
                  </a:txBody>
                  <a:tcPr/>
                </a:tc>
                <a:extLst>
                  <a:ext uri="{0D108BD9-81ED-4DB2-BD59-A6C34878D82A}">
                    <a16:rowId xmlns:a16="http://schemas.microsoft.com/office/drawing/2014/main" val="10000"/>
                  </a:ext>
                </a:extLst>
              </a:tr>
              <a:tr h="288431">
                <a:tc>
                  <a:txBody>
                    <a:bodyPr/>
                    <a:lstStyle/>
                    <a:p>
                      <a:pPr algn="ctr"/>
                      <a:r>
                        <a:rPr lang="en-US" sz="2800"/>
                        <a:t>&lt; 19</a:t>
                      </a:r>
                    </a:p>
                  </a:txBody>
                  <a:tcPr/>
                </a:tc>
                <a:tc>
                  <a:txBody>
                    <a:bodyPr/>
                    <a:lstStyle/>
                    <a:p>
                      <a:pPr algn="ctr"/>
                      <a:r>
                        <a:rPr lang="en-US" sz="2800"/>
                        <a:t>28 – 40</a:t>
                      </a:r>
                    </a:p>
                  </a:txBody>
                  <a:tcPr/>
                </a:tc>
                <a:extLst>
                  <a:ext uri="{0D108BD9-81ED-4DB2-BD59-A6C34878D82A}">
                    <a16:rowId xmlns:a16="http://schemas.microsoft.com/office/drawing/2014/main" val="10001"/>
                  </a:ext>
                </a:extLst>
              </a:tr>
              <a:tr h="288431">
                <a:tc>
                  <a:txBody>
                    <a:bodyPr/>
                    <a:lstStyle/>
                    <a:p>
                      <a:pPr algn="ctr"/>
                      <a:r>
                        <a:rPr lang="en-US" sz="2800"/>
                        <a:t>19 -25 </a:t>
                      </a:r>
                    </a:p>
                  </a:txBody>
                  <a:tcPr/>
                </a:tc>
                <a:tc>
                  <a:txBody>
                    <a:bodyPr/>
                    <a:lstStyle/>
                    <a:p>
                      <a:pPr algn="ctr"/>
                      <a:r>
                        <a:rPr lang="en-US" sz="2800"/>
                        <a:t>25 -35</a:t>
                      </a:r>
                    </a:p>
                  </a:txBody>
                  <a:tcPr/>
                </a:tc>
                <a:extLst>
                  <a:ext uri="{0D108BD9-81ED-4DB2-BD59-A6C34878D82A}">
                    <a16:rowId xmlns:a16="http://schemas.microsoft.com/office/drawing/2014/main" val="10002"/>
                  </a:ext>
                </a:extLst>
              </a:tr>
              <a:tr h="288431">
                <a:tc>
                  <a:txBody>
                    <a:bodyPr/>
                    <a:lstStyle/>
                    <a:p>
                      <a:pPr algn="ctr">
                        <a:buFont typeface="Wingdings"/>
                        <a:buNone/>
                      </a:pPr>
                      <a:r>
                        <a:rPr lang="en-US" sz="2800"/>
                        <a:t>&gt;25</a:t>
                      </a:r>
                    </a:p>
                  </a:txBody>
                  <a:tcPr/>
                </a:tc>
                <a:tc>
                  <a:txBody>
                    <a:bodyPr/>
                    <a:lstStyle/>
                    <a:p>
                      <a:pPr algn="ctr"/>
                      <a:r>
                        <a:rPr lang="en-US" sz="2800"/>
                        <a:t>15 -25</a:t>
                      </a:r>
                    </a:p>
                  </a:txBody>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p:txBody>
          <a:bodyPr/>
          <a:lstStyle/>
          <a:p>
            <a:fld id="{A8A4C5F4-A177-4335-99E1-E731E5F179B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First Visit Recommendations</a:t>
            </a:r>
          </a:p>
        </p:txBody>
      </p:sp>
      <p:sp>
        <p:nvSpPr>
          <p:cNvPr id="3" name="Content Placeholder 2"/>
          <p:cNvSpPr>
            <a:spLocks noGrp="1"/>
          </p:cNvSpPr>
          <p:nvPr>
            <p:ph idx="1"/>
          </p:nvPr>
        </p:nvSpPr>
        <p:spPr/>
        <p:txBody>
          <a:bodyPr/>
          <a:lstStyle/>
          <a:p>
            <a:r>
              <a:rPr lang="en-US" sz="2800"/>
              <a:t>Exercise</a:t>
            </a:r>
          </a:p>
          <a:p>
            <a:pPr lvl="1"/>
            <a:r>
              <a:rPr lang="en-US" sz="2800"/>
              <a:t>Avoid supine exercise after first trimester</a:t>
            </a:r>
          </a:p>
          <a:p>
            <a:pPr lvl="1"/>
            <a:r>
              <a:rPr lang="en-US" sz="2800"/>
              <a:t>Avoid risk of falling or abdominal trauma (skiing, skating, wake boarding etc.)</a:t>
            </a:r>
          </a:p>
          <a:p>
            <a:pPr lvl="1"/>
            <a:r>
              <a:rPr lang="en-US" sz="2800"/>
              <a:t>Fall risks increase as pregnancy grows</a:t>
            </a:r>
          </a:p>
          <a:p>
            <a:r>
              <a:rPr lang="en-US" sz="2800"/>
              <a:t>Avoid hot tubs and saunas</a:t>
            </a:r>
          </a:p>
          <a:p>
            <a:r>
              <a:rPr lang="en-US" sz="2800"/>
              <a:t>Avoid alcohol</a:t>
            </a:r>
          </a:p>
          <a:p>
            <a:r>
              <a:rPr lang="en-US" sz="2800"/>
              <a:t>Avoid smoking and secondhand smoke</a:t>
            </a:r>
          </a:p>
          <a:p>
            <a:r>
              <a:rPr lang="en-US" sz="2800"/>
              <a:t>Avoid substance use</a:t>
            </a:r>
          </a:p>
          <a:p>
            <a:endParaRPr lang="en-US"/>
          </a:p>
          <a:p>
            <a:endParaRPr lang="en-US"/>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5"/>
                </a:solidFill>
              </a:rPr>
              <a:t>First Trimester Prenatal Visits </a:t>
            </a:r>
            <a:br>
              <a:rPr lang="en-US" sz="4000" b="1">
                <a:solidFill>
                  <a:schemeClr val="accent5"/>
                </a:solidFill>
              </a:rPr>
            </a:br>
            <a:endParaRPr lang="en-US" sz="4000" b="1">
              <a:solidFill>
                <a:schemeClr val="accent5"/>
              </a:solidFill>
            </a:endParaRPr>
          </a:p>
        </p:txBody>
      </p:sp>
      <p:sp>
        <p:nvSpPr>
          <p:cNvPr id="3" name="Content Placeholder 2"/>
          <p:cNvSpPr>
            <a:spLocks noGrp="1"/>
          </p:cNvSpPr>
          <p:nvPr>
            <p:ph idx="1"/>
          </p:nvPr>
        </p:nvSpPr>
        <p:spPr>
          <a:xfrm>
            <a:off x="614795" y="1690689"/>
            <a:ext cx="7886700" cy="5257800"/>
          </a:xfrm>
        </p:spPr>
        <p:txBody>
          <a:bodyPr>
            <a:normAutofit/>
          </a:bodyPr>
          <a:lstStyle/>
          <a:p>
            <a:r>
              <a:rPr lang="en-US" sz="2800"/>
              <a:t>Visits every 4 weeks</a:t>
            </a:r>
          </a:p>
          <a:p>
            <a:r>
              <a:rPr lang="en-US" sz="2800"/>
              <a:t>BP, weight, urine dipstick for protein/glucose at each visit</a:t>
            </a:r>
          </a:p>
          <a:p>
            <a:r>
              <a:rPr lang="en-US" sz="2800"/>
              <a:t>Visit at 10 – 12 weeks for fetal heart</a:t>
            </a:r>
          </a:p>
          <a:p>
            <a:r>
              <a:rPr lang="en-US" sz="2800"/>
              <a:t>Genetic counseling/testing if needed </a:t>
            </a:r>
            <a:r>
              <a:rPr lang="en-US" sz="2800" baseline="30000"/>
              <a:t>[9]</a:t>
            </a:r>
          </a:p>
          <a:p>
            <a:r>
              <a:rPr lang="en-US" sz="2800"/>
              <a:t>Labs as needed </a:t>
            </a:r>
            <a:r>
              <a:rPr lang="en-US" sz="2800" baseline="30000"/>
              <a:t>[8]</a:t>
            </a:r>
            <a:endParaRPr lang="en-US" sz="2500" baseline="30000"/>
          </a:p>
          <a:p>
            <a:pPr lvl="1"/>
            <a:endParaRPr lang="en-US" sz="2500"/>
          </a:p>
          <a:p>
            <a:pPr lvl="1"/>
            <a:endParaRPr lang="en-US" sz="2800"/>
          </a:p>
          <a:p>
            <a:pPr lvl="1"/>
            <a:endParaRPr lang="en-US"/>
          </a:p>
          <a:p>
            <a:endParaRPr lang="en-US"/>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a:t>Vocabulary and Terms </a:t>
            </a:r>
          </a:p>
          <a:p>
            <a:r>
              <a:rPr lang="en-US" sz="2800"/>
              <a:t>Diagnosis of Pregnancy</a:t>
            </a:r>
          </a:p>
          <a:p>
            <a:r>
              <a:rPr lang="en-US" sz="2800"/>
              <a:t>Determining Gestational Age and Estimated Date of Delivery (EDD)</a:t>
            </a:r>
          </a:p>
          <a:p>
            <a:r>
              <a:rPr lang="en-US" sz="2800" b="1">
                <a:solidFill>
                  <a:srgbClr val="C00000"/>
                </a:solidFill>
              </a:rPr>
              <a:t>Prenatal Care</a:t>
            </a:r>
          </a:p>
          <a:p>
            <a:pPr lvl="1"/>
            <a:r>
              <a:rPr lang="en-US" sz="2800" b="1">
                <a:solidFill>
                  <a:schemeClr val="accent5"/>
                </a:solidFill>
              </a:rPr>
              <a:t>First trimester (1 week - 13 weeks 6 days)</a:t>
            </a:r>
          </a:p>
          <a:p>
            <a:pPr lvl="1"/>
            <a:r>
              <a:rPr lang="en-US" sz="2800" b="1">
                <a:solidFill>
                  <a:schemeClr val="accent2">
                    <a:lumMod val="75000"/>
                  </a:schemeClr>
                </a:solidFill>
              </a:rPr>
              <a:t>Second trimester (14 weeks - 28 weeks 6 days)</a:t>
            </a:r>
          </a:p>
          <a:p>
            <a:pPr lvl="1"/>
            <a:r>
              <a:rPr lang="en-US" sz="2800"/>
              <a:t>Third trimester (29 weeks - 41 weeks 6 days)</a:t>
            </a:r>
          </a:p>
          <a:p>
            <a:r>
              <a:rPr lang="en-US" sz="2800"/>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39</a:t>
            </a:fld>
            <a:endParaRPr lang="en-US"/>
          </a:p>
        </p:txBody>
      </p:sp>
    </p:spTree>
    <p:extLst>
      <p:ext uri="{BB962C8B-B14F-4D97-AF65-F5344CB8AC3E}">
        <p14:creationId xmlns:p14="http://schemas.microsoft.com/office/powerpoint/2010/main" val="160917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12F2512A-FB28-6447-AFBD-238036DD9828}"/>
              </a:ext>
            </a:extLst>
          </p:cNvPr>
          <p:cNvSpPr>
            <a:spLocks noGrp="1"/>
          </p:cNvSpPr>
          <p:nvPr>
            <p:ph type="title"/>
          </p:nvPr>
        </p:nvSpPr>
        <p:spPr>
          <a:xfrm>
            <a:off x="336042" y="859536"/>
            <a:ext cx="4043011" cy="1243584"/>
          </a:xfrm>
        </p:spPr>
        <p:txBody>
          <a:bodyPr>
            <a:normAutofit/>
          </a:bodyPr>
          <a:lstStyle/>
          <a:p>
            <a:r>
              <a:rPr lang="en-US" sz="3000"/>
              <a:t>Midwives</a:t>
            </a:r>
            <a:r>
              <a:rPr lang="en-US" sz="3000" baseline="30000"/>
              <a:t>  </a:t>
            </a:r>
            <a:r>
              <a:rPr lang="en-US" sz="3000"/>
              <a:t>and Obstetrics</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CBDCE35-4454-FA44-BAE1-CB66C6338F99}"/>
              </a:ext>
            </a:extLst>
          </p:cNvPr>
          <p:cNvSpPr>
            <a:spLocks noGrp="1"/>
          </p:cNvSpPr>
          <p:nvPr>
            <p:ph idx="1"/>
          </p:nvPr>
        </p:nvSpPr>
        <p:spPr>
          <a:xfrm>
            <a:off x="336042" y="2512611"/>
            <a:ext cx="3624602" cy="1581217"/>
          </a:xfrm>
        </p:spPr>
        <p:txBody>
          <a:bodyPr>
            <a:normAutofit/>
          </a:bodyPr>
          <a:lstStyle/>
          <a:p>
            <a:r>
              <a:rPr lang="en-US" sz="1700"/>
              <a:t>Midwife derives from the Angelo Saxon terms – mid (with) and wyf (woman) </a:t>
            </a:r>
            <a:r>
              <a:rPr lang="en-US" sz="1700" baseline="30000"/>
              <a:t>[2]</a:t>
            </a:r>
          </a:p>
          <a:p>
            <a:r>
              <a:rPr lang="en-US" sz="1700"/>
              <a:t>Obstetrics is from Latin, meaning to ‘stand before’ </a:t>
            </a:r>
            <a:r>
              <a:rPr lang="en-US" sz="1700" baseline="30000"/>
              <a:t>[2]</a:t>
            </a:r>
          </a:p>
          <a:p>
            <a:endParaRPr lang="en-US" sz="1700" baseline="30000"/>
          </a:p>
        </p:txBody>
      </p:sp>
      <p:sp>
        <p:nvSpPr>
          <p:cNvPr id="4" name="Slide Number Placeholder 3">
            <a:extLst>
              <a:ext uri="{FF2B5EF4-FFF2-40B4-BE49-F238E27FC236}">
                <a16:creationId xmlns:a16="http://schemas.microsoft.com/office/drawing/2014/main" id="{7055269F-4EC0-AC40-B1C4-29B957DF7C65}"/>
              </a:ext>
            </a:extLst>
          </p:cNvPr>
          <p:cNvSpPr>
            <a:spLocks noGrp="1"/>
          </p:cNvSpPr>
          <p:nvPr>
            <p:ph type="sldNum" sz="quarter" idx="12"/>
          </p:nvPr>
        </p:nvSpPr>
        <p:spPr>
          <a:xfrm>
            <a:off x="6757416" y="6356350"/>
            <a:ext cx="2057400" cy="365125"/>
          </a:xfrm>
        </p:spPr>
        <p:txBody>
          <a:bodyPr>
            <a:normAutofit/>
          </a:bodyPr>
          <a:lstStyle/>
          <a:p>
            <a:pPr>
              <a:spcAft>
                <a:spcPts val="600"/>
              </a:spcAft>
            </a:pPr>
            <a:fld id="{A8A4C5F4-A177-4335-99E1-E731E5F179BB}" type="slidenum">
              <a:rPr lang="en-US">
                <a:solidFill>
                  <a:schemeClr val="bg1"/>
                </a:solidFill>
              </a:rPr>
              <a:pPr>
                <a:spcAft>
                  <a:spcPts val="600"/>
                </a:spcAft>
              </a:pPr>
              <a:t>4</a:t>
            </a:fld>
            <a:endParaRPr lang="en-US">
              <a:solidFill>
                <a:schemeClr val="bg1"/>
              </a:solidFill>
            </a:endParaRPr>
          </a:p>
        </p:txBody>
      </p:sp>
      <p:sp>
        <p:nvSpPr>
          <p:cNvPr id="5" name="TextBox 4">
            <a:extLst>
              <a:ext uri="{FF2B5EF4-FFF2-40B4-BE49-F238E27FC236}">
                <a16:creationId xmlns:a16="http://schemas.microsoft.com/office/drawing/2014/main" id="{7C246A2B-5CB4-F1A5-E1AA-0BB5FC38275A}"/>
              </a:ext>
            </a:extLst>
          </p:cNvPr>
          <p:cNvSpPr txBox="1"/>
          <p:nvPr/>
        </p:nvSpPr>
        <p:spPr>
          <a:xfrm>
            <a:off x="5345376" y="5657507"/>
            <a:ext cx="2701255" cy="276999"/>
          </a:xfrm>
          <a:prstGeom prst="rect">
            <a:avLst/>
          </a:prstGeom>
          <a:noFill/>
        </p:spPr>
        <p:txBody>
          <a:bodyPr wrap="square" rtlCol="0">
            <a:spAutoFit/>
          </a:bodyPr>
          <a:lstStyle/>
          <a:p>
            <a:r>
              <a:rPr lang="en-US" sz="1200"/>
              <a:t>A woman giving birth on a birth chair. </a:t>
            </a:r>
          </a:p>
        </p:txBody>
      </p:sp>
      <p:pic>
        <p:nvPicPr>
          <p:cNvPr id="6" name="Picture 5">
            <a:extLst>
              <a:ext uri="{FF2B5EF4-FFF2-40B4-BE49-F238E27FC236}">
                <a16:creationId xmlns:a16="http://schemas.microsoft.com/office/drawing/2014/main" id="{6B15AD49-630D-5C27-5611-9E0CA79AD0B0}"/>
              </a:ext>
            </a:extLst>
          </p:cNvPr>
          <p:cNvPicPr>
            <a:picLocks noChangeAspect="1"/>
          </p:cNvPicPr>
          <p:nvPr/>
        </p:nvPicPr>
        <p:blipFill>
          <a:blip r:embed="rId3"/>
          <a:stretch>
            <a:fillRect/>
          </a:stretch>
        </p:blipFill>
        <p:spPr>
          <a:xfrm>
            <a:off x="5078517" y="976031"/>
            <a:ext cx="3021414" cy="4589873"/>
          </a:xfrm>
          <a:prstGeom prst="rect">
            <a:avLst/>
          </a:prstGeom>
        </p:spPr>
      </p:pic>
      <p:sp>
        <p:nvSpPr>
          <p:cNvPr id="7" name="TextBox 6">
            <a:extLst>
              <a:ext uri="{FF2B5EF4-FFF2-40B4-BE49-F238E27FC236}">
                <a16:creationId xmlns:a16="http://schemas.microsoft.com/office/drawing/2014/main" id="{3FDECB01-1A9B-57DE-9A0A-37FB2F518838}"/>
              </a:ext>
            </a:extLst>
          </p:cNvPr>
          <p:cNvSpPr txBox="1"/>
          <p:nvPr/>
        </p:nvSpPr>
        <p:spPr>
          <a:xfrm>
            <a:off x="4379053" y="6586453"/>
            <a:ext cx="3682418" cy="215444"/>
          </a:xfrm>
          <a:prstGeom prst="rect">
            <a:avLst/>
          </a:prstGeom>
          <a:noFill/>
        </p:spPr>
        <p:txBody>
          <a:bodyPr wrap="none" rtlCol="0">
            <a:spAutoFit/>
          </a:bodyPr>
          <a:lstStyle/>
          <a:p>
            <a:r>
              <a:rPr lang="en-US" sz="800"/>
              <a:t>Credit: Public Domain, https://commons.wikimedia.org/w/index.php?curid=665852</a:t>
            </a:r>
          </a:p>
        </p:txBody>
      </p:sp>
      <p:sp>
        <p:nvSpPr>
          <p:cNvPr id="9" name="TextBox 8">
            <a:extLst>
              <a:ext uri="{FF2B5EF4-FFF2-40B4-BE49-F238E27FC236}">
                <a16:creationId xmlns:a16="http://schemas.microsoft.com/office/drawing/2014/main" id="{87624BED-CE18-F754-5190-F495CB57A0D6}"/>
              </a:ext>
            </a:extLst>
          </p:cNvPr>
          <p:cNvSpPr txBox="1"/>
          <p:nvPr/>
        </p:nvSpPr>
        <p:spPr>
          <a:xfrm>
            <a:off x="775388" y="5089316"/>
            <a:ext cx="3371614" cy="1015663"/>
          </a:xfrm>
          <a:prstGeom prst="rect">
            <a:avLst/>
          </a:prstGeom>
          <a:noFill/>
        </p:spPr>
        <p:txBody>
          <a:bodyPr wrap="square" rtlCol="0">
            <a:spAutoFit/>
          </a:bodyPr>
          <a:lstStyle/>
          <a:p>
            <a:r>
              <a:rPr lang="en-US" sz="1200" b="0" i="0">
                <a:solidFill>
                  <a:srgbClr val="202122"/>
                </a:solidFill>
                <a:effectLst/>
                <a:latin typeface="Arial" panose="020B0604020202020204" pitchFamily="34" charset="0"/>
              </a:rPr>
              <a:t>This is an illustration from </a:t>
            </a:r>
            <a:r>
              <a:rPr lang="en-US" sz="1200">
                <a:solidFill>
                  <a:srgbClr val="202122"/>
                </a:solidFill>
                <a:latin typeface="Arial" panose="020B0604020202020204" pitchFamily="34" charset="0"/>
              </a:rPr>
              <a:t>C</a:t>
            </a:r>
            <a:r>
              <a:rPr lang="en-US" sz="1200" b="0" i="0">
                <a:solidFill>
                  <a:srgbClr val="202122"/>
                </a:solidFill>
                <a:effectLst/>
                <a:latin typeface="Arial" panose="020B0604020202020204" pitchFamily="34" charset="0"/>
              </a:rPr>
              <a:t>hapter 4 of the 2</a:t>
            </a:r>
            <a:r>
              <a:rPr lang="en-US" sz="1200" b="0" i="0" baseline="30000">
                <a:solidFill>
                  <a:srgbClr val="202122"/>
                </a:solidFill>
                <a:effectLst/>
                <a:latin typeface="Arial" panose="020B0604020202020204" pitchFamily="34" charset="0"/>
              </a:rPr>
              <a:t>nd</a:t>
            </a:r>
            <a:r>
              <a:rPr lang="en-US" sz="1200" b="0" i="0">
                <a:solidFill>
                  <a:srgbClr val="202122"/>
                </a:solidFill>
                <a:effectLst/>
                <a:latin typeface="Arial" panose="020B0604020202020204" pitchFamily="34" charset="0"/>
              </a:rPr>
              <a:t> Edition of the earliest printed textbook for midwives, Eucharius Rößlin, </a:t>
            </a:r>
            <a:r>
              <a:rPr lang="en-US" sz="1200" b="0" i="1">
                <a:solidFill>
                  <a:srgbClr val="202122"/>
                </a:solidFill>
                <a:effectLst/>
                <a:latin typeface="Arial" panose="020B0604020202020204" pitchFamily="34" charset="0"/>
              </a:rPr>
              <a:t>Der Swangern frawen vnd hebamme(n) roszgarte(n)</a:t>
            </a:r>
            <a:r>
              <a:rPr lang="en-US" sz="1200" b="0" i="0">
                <a:solidFill>
                  <a:srgbClr val="202122"/>
                </a:solidFill>
                <a:effectLst/>
                <a:latin typeface="Arial" panose="020B0604020202020204" pitchFamily="34" charset="0"/>
              </a:rPr>
              <a:t>. Hagenau: Gran, um 1515. </a:t>
            </a:r>
            <a:endParaRPr lang="en-US" sz="1200"/>
          </a:p>
        </p:txBody>
      </p:sp>
    </p:spTree>
    <p:extLst>
      <p:ext uri="{BB962C8B-B14F-4D97-AF65-F5344CB8AC3E}">
        <p14:creationId xmlns:p14="http://schemas.microsoft.com/office/powerpoint/2010/main" val="1644074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2">
                    <a:lumMod val="75000"/>
                  </a:schemeClr>
                </a:solidFill>
              </a:rPr>
              <a:t>Second Trimester </a:t>
            </a:r>
          </a:p>
        </p:txBody>
      </p:sp>
      <p:sp>
        <p:nvSpPr>
          <p:cNvPr id="3" name="Content Placeholder 2"/>
          <p:cNvSpPr>
            <a:spLocks noGrp="1"/>
          </p:cNvSpPr>
          <p:nvPr>
            <p:ph idx="1"/>
          </p:nvPr>
        </p:nvSpPr>
        <p:spPr/>
        <p:txBody>
          <a:bodyPr>
            <a:noAutofit/>
          </a:bodyPr>
          <a:lstStyle/>
          <a:p>
            <a:r>
              <a:rPr lang="en-US" sz="2800"/>
              <a:t>Visits every 4 weeks</a:t>
            </a:r>
          </a:p>
          <a:p>
            <a:r>
              <a:rPr lang="en-US" sz="2800"/>
              <a:t>Blood pressure , weight, urine protein &amp; glucose, fetal heart rate each visit</a:t>
            </a:r>
          </a:p>
          <a:p>
            <a:r>
              <a:rPr lang="en-US" sz="2800"/>
              <a:t>Optional screening</a:t>
            </a:r>
          </a:p>
          <a:p>
            <a:pPr lvl="1"/>
            <a:r>
              <a:rPr lang="en-US" sz="2800"/>
              <a:t>Neural tube defects 	</a:t>
            </a:r>
          </a:p>
          <a:p>
            <a:pPr lvl="1"/>
            <a:r>
              <a:rPr lang="en-US" sz="2800"/>
              <a:t>Trisomy 21</a:t>
            </a:r>
          </a:p>
          <a:p>
            <a:r>
              <a:rPr lang="en-US" sz="2800"/>
              <a:t>1 hour glucose tolerance test at 24 -28 weeks with full 3 hours glucose tolerance test if abnormal</a:t>
            </a:r>
          </a:p>
          <a:p>
            <a:r>
              <a:rPr lang="en-US" sz="2800"/>
              <a:t>Prenatal classes</a:t>
            </a:r>
          </a:p>
        </p:txBody>
      </p:sp>
      <p:sp>
        <p:nvSpPr>
          <p:cNvPr id="4" name="Slide Number Placeholder 3"/>
          <p:cNvSpPr>
            <a:spLocks noGrp="1"/>
          </p:cNvSpPr>
          <p:nvPr>
            <p:ph type="sldNum" sz="quarter" idx="12"/>
          </p:nvPr>
        </p:nvSpPr>
        <p:spPr/>
        <p:txBody>
          <a:bodyPr/>
          <a:lstStyle/>
          <a:p>
            <a:fld id="{A8A4C5F4-A177-4335-99E1-E731E5F179B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a:t>Vocabulary and Terms </a:t>
            </a:r>
          </a:p>
          <a:p>
            <a:r>
              <a:rPr lang="en-US" sz="2800"/>
              <a:t>Diagnosis of Pregnancy</a:t>
            </a:r>
          </a:p>
          <a:p>
            <a:r>
              <a:rPr lang="en-US" sz="2800"/>
              <a:t>Determining Gestational Age and Estimated Date of Delivery (EDD)</a:t>
            </a:r>
          </a:p>
          <a:p>
            <a:r>
              <a:rPr lang="en-US" sz="2800" b="1">
                <a:solidFill>
                  <a:srgbClr val="C00000"/>
                </a:solidFill>
              </a:rPr>
              <a:t>Prenatal Care</a:t>
            </a:r>
          </a:p>
          <a:p>
            <a:pPr lvl="1"/>
            <a:r>
              <a:rPr lang="en-US" sz="2800" b="1">
                <a:solidFill>
                  <a:schemeClr val="accent5"/>
                </a:solidFill>
              </a:rPr>
              <a:t>First trimester (1 week - 13 weeks 6 days)</a:t>
            </a:r>
          </a:p>
          <a:p>
            <a:pPr lvl="1"/>
            <a:r>
              <a:rPr lang="en-US" sz="2800" b="1">
                <a:solidFill>
                  <a:schemeClr val="accent2">
                    <a:lumMod val="75000"/>
                  </a:schemeClr>
                </a:solidFill>
              </a:rPr>
              <a:t>Second trimester (14 weeks - 28 weeks 6 days)</a:t>
            </a:r>
          </a:p>
          <a:p>
            <a:pPr lvl="1"/>
            <a:r>
              <a:rPr lang="en-US" sz="2800" b="1">
                <a:solidFill>
                  <a:schemeClr val="accent6">
                    <a:lumMod val="75000"/>
                  </a:schemeClr>
                </a:solidFill>
              </a:rPr>
              <a:t>Third trimester (29 weeks - 41 weeks 6 days)</a:t>
            </a:r>
          </a:p>
          <a:p>
            <a:r>
              <a:rPr lang="en-US" sz="2800"/>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41</a:t>
            </a:fld>
            <a:endParaRPr lang="en-US"/>
          </a:p>
        </p:txBody>
      </p:sp>
    </p:spTree>
    <p:extLst>
      <p:ext uri="{BB962C8B-B14F-4D97-AF65-F5344CB8AC3E}">
        <p14:creationId xmlns:p14="http://schemas.microsoft.com/office/powerpoint/2010/main" val="1348783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chemeClr val="accent6">
                    <a:lumMod val="75000"/>
                  </a:schemeClr>
                </a:solidFill>
              </a:rPr>
              <a:t>Third Trimester</a:t>
            </a:r>
          </a:p>
        </p:txBody>
      </p:sp>
      <p:sp>
        <p:nvSpPr>
          <p:cNvPr id="3" name="Content Placeholder 2"/>
          <p:cNvSpPr>
            <a:spLocks noGrp="1"/>
          </p:cNvSpPr>
          <p:nvPr>
            <p:ph idx="1"/>
          </p:nvPr>
        </p:nvSpPr>
        <p:spPr/>
        <p:txBody>
          <a:bodyPr>
            <a:normAutofit fontScale="92500" lnSpcReduction="10000"/>
          </a:bodyPr>
          <a:lstStyle/>
          <a:p>
            <a:r>
              <a:rPr lang="en-US" sz="3300"/>
              <a:t>Visits every 2 weeks from 32 -36 weeks</a:t>
            </a:r>
          </a:p>
          <a:p>
            <a:r>
              <a:rPr lang="en-US" sz="3300"/>
              <a:t>Visits weekly starting at 36 weeks </a:t>
            </a:r>
          </a:p>
          <a:p>
            <a:r>
              <a:rPr lang="en-US" sz="3300"/>
              <a:t>Blood pressure, Fundal height, weight, urine protein/glucose, fetal heart, position of fetus each visit</a:t>
            </a:r>
          </a:p>
          <a:p>
            <a:r>
              <a:rPr lang="en-US" sz="3300"/>
              <a:t>Delivery preparation – classes, tour of L&amp;D</a:t>
            </a:r>
          </a:p>
          <a:p>
            <a:r>
              <a:rPr lang="en-US" sz="3300"/>
              <a:t>Repeat Hemoglobin and Hematocrit</a:t>
            </a:r>
          </a:p>
          <a:p>
            <a:r>
              <a:rPr lang="en-US" sz="3300"/>
              <a:t>Group B strep vaginal culture at 35-37 weeks</a:t>
            </a:r>
          </a:p>
          <a:p>
            <a:r>
              <a:rPr lang="en-US" sz="3300"/>
              <a:t>Rh Immunoglobulin at 28 weeks if Rh negative</a:t>
            </a:r>
          </a:p>
          <a:p>
            <a:endParaRPr lang="en-US"/>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a:t>Vocabulary and Terms </a:t>
            </a:r>
          </a:p>
          <a:p>
            <a:r>
              <a:rPr lang="en-US" sz="2800"/>
              <a:t>Diagnosis of Pregnancy</a:t>
            </a:r>
          </a:p>
          <a:p>
            <a:r>
              <a:rPr lang="en-US" sz="2800"/>
              <a:t>Determining Gestational Age and Estimated Date of Delivery (EDD)</a:t>
            </a:r>
          </a:p>
          <a:p>
            <a:r>
              <a:rPr lang="en-US" sz="2800"/>
              <a:t>Prenatal Care</a:t>
            </a:r>
          </a:p>
          <a:p>
            <a:pPr lvl="1"/>
            <a:r>
              <a:rPr lang="en-US" sz="2800"/>
              <a:t>First trimester (1 week - 13 weeks 6 days)</a:t>
            </a:r>
          </a:p>
          <a:p>
            <a:pPr lvl="1"/>
            <a:r>
              <a:rPr lang="en-US" sz="2800"/>
              <a:t>Second trimester (14 weeks - 28 weeks 6 days)</a:t>
            </a:r>
          </a:p>
          <a:p>
            <a:pPr lvl="1"/>
            <a:r>
              <a:rPr lang="en-US" sz="2800"/>
              <a:t>Third trimester (29 weeks - 41 weeks 6 days)</a:t>
            </a:r>
          </a:p>
          <a:p>
            <a:r>
              <a:rPr lang="en-US" sz="2800" b="1">
                <a:solidFill>
                  <a:srgbClr val="C00000"/>
                </a:solidFill>
              </a:rPr>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43</a:t>
            </a:fld>
            <a:endParaRPr lang="en-US"/>
          </a:p>
        </p:txBody>
      </p:sp>
    </p:spTree>
    <p:extLst>
      <p:ext uri="{BB962C8B-B14F-4D97-AF65-F5344CB8AC3E}">
        <p14:creationId xmlns:p14="http://schemas.microsoft.com/office/powerpoint/2010/main" val="1108219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773F1-32C7-40B6-3915-4EAD88CC0179}"/>
              </a:ext>
            </a:extLst>
          </p:cNvPr>
          <p:cNvSpPr>
            <a:spLocks noGrp="1"/>
          </p:cNvSpPr>
          <p:nvPr>
            <p:ph type="title"/>
          </p:nvPr>
        </p:nvSpPr>
        <p:spPr>
          <a:xfrm>
            <a:off x="628650" y="365125"/>
            <a:ext cx="7886700" cy="1325563"/>
          </a:xfrm>
        </p:spPr>
        <p:txBody>
          <a:bodyPr>
            <a:normAutofit/>
          </a:bodyPr>
          <a:lstStyle/>
          <a:p>
            <a:r>
              <a:rPr lang="en-US" sz="4700"/>
              <a:t>Common Prenatal Problems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4D1A9B-565B-6BD1-2D3B-D8FCF2E290C2}"/>
              </a:ext>
            </a:extLst>
          </p:cNvPr>
          <p:cNvSpPr>
            <a:spLocks noGrp="1"/>
          </p:cNvSpPr>
          <p:nvPr>
            <p:ph idx="1"/>
          </p:nvPr>
        </p:nvSpPr>
        <p:spPr>
          <a:xfrm>
            <a:off x="628650" y="1929384"/>
            <a:ext cx="7886700" cy="4251960"/>
          </a:xfrm>
        </p:spPr>
        <p:txBody>
          <a:bodyPr>
            <a:normAutofit/>
          </a:bodyPr>
          <a:lstStyle/>
          <a:p>
            <a:r>
              <a:rPr lang="en-US" sz="2800"/>
              <a:t>Nausea &amp; vomiting</a:t>
            </a:r>
          </a:p>
          <a:p>
            <a:pPr lvl="1"/>
            <a:r>
              <a:rPr lang="en-US" sz="1900"/>
              <a:t>Usually resolves by 14 weeks</a:t>
            </a:r>
          </a:p>
          <a:p>
            <a:pPr lvl="1"/>
            <a:r>
              <a:rPr lang="en-US" sz="1900"/>
              <a:t>Vitamin B6</a:t>
            </a:r>
          </a:p>
          <a:p>
            <a:pPr lvl="1"/>
            <a:r>
              <a:rPr lang="en-US" sz="1900"/>
              <a:t>Acupressure bands (Sea-bands®)</a:t>
            </a:r>
            <a:r>
              <a:rPr lang="en-US" sz="1900" baseline="30000"/>
              <a:t>[10]</a:t>
            </a:r>
          </a:p>
          <a:p>
            <a:pPr lvl="1"/>
            <a:r>
              <a:rPr lang="en-US" sz="1900"/>
              <a:t>Frequent small snacks</a:t>
            </a:r>
          </a:p>
          <a:p>
            <a:pPr lvl="1"/>
            <a:r>
              <a:rPr lang="en-US" sz="1900"/>
              <a:t>Ginger tea</a:t>
            </a:r>
          </a:p>
          <a:p>
            <a:r>
              <a:rPr lang="en-US" sz="2800"/>
              <a:t>Constipation</a:t>
            </a:r>
          </a:p>
          <a:p>
            <a:pPr lvl="1"/>
            <a:r>
              <a:rPr lang="en-US" sz="1900"/>
              <a:t>Fiber or stool softeners </a:t>
            </a:r>
          </a:p>
          <a:p>
            <a:pPr lvl="1"/>
            <a:r>
              <a:rPr lang="en-US" sz="1900"/>
              <a:t>Increased dietary fiber intake</a:t>
            </a:r>
          </a:p>
          <a:p>
            <a:r>
              <a:rPr lang="en-US" sz="2800"/>
              <a:t>Fatigue</a:t>
            </a:r>
          </a:p>
          <a:p>
            <a:pPr lvl="1"/>
            <a:r>
              <a:rPr lang="en-US" sz="1900"/>
              <a:t>Worse in first trimester</a:t>
            </a:r>
          </a:p>
          <a:p>
            <a:pPr lvl="1"/>
            <a:r>
              <a:rPr lang="en-US" sz="1900"/>
              <a:t>Check for anemia</a:t>
            </a:r>
          </a:p>
          <a:p>
            <a:endParaRPr lang="en-US" sz="1900"/>
          </a:p>
        </p:txBody>
      </p:sp>
      <p:sp>
        <p:nvSpPr>
          <p:cNvPr id="4" name="Slide Number Placeholder 3">
            <a:extLst>
              <a:ext uri="{FF2B5EF4-FFF2-40B4-BE49-F238E27FC236}">
                <a16:creationId xmlns:a16="http://schemas.microsoft.com/office/drawing/2014/main" id="{B7840BBD-7C76-93F8-C108-71E96A85CE84}"/>
              </a:ext>
            </a:extLst>
          </p:cNvPr>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44</a:t>
            </a:fld>
            <a:endParaRPr lang="en-US"/>
          </a:p>
        </p:txBody>
      </p:sp>
    </p:spTree>
    <p:extLst>
      <p:ext uri="{BB962C8B-B14F-4D97-AF65-F5344CB8AC3E}">
        <p14:creationId xmlns:p14="http://schemas.microsoft.com/office/powerpoint/2010/main" val="53264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39C25-79BD-2AAB-F367-2E4106D1B07A}"/>
              </a:ext>
            </a:extLst>
          </p:cNvPr>
          <p:cNvSpPr>
            <a:spLocks noGrp="1"/>
          </p:cNvSpPr>
          <p:nvPr>
            <p:ph type="title"/>
          </p:nvPr>
        </p:nvSpPr>
        <p:spPr>
          <a:xfrm>
            <a:off x="628650" y="365125"/>
            <a:ext cx="7886700" cy="1325563"/>
          </a:xfrm>
        </p:spPr>
        <p:txBody>
          <a:bodyPr>
            <a:normAutofit/>
          </a:bodyPr>
          <a:lstStyle/>
          <a:p>
            <a:r>
              <a:rPr lang="en-US" sz="4700"/>
              <a:t>Common Prenatal Problems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ED4226-A25D-84AF-F2AF-FFDCB7659CC3}"/>
              </a:ext>
            </a:extLst>
          </p:cNvPr>
          <p:cNvSpPr>
            <a:spLocks noGrp="1"/>
          </p:cNvSpPr>
          <p:nvPr>
            <p:ph idx="1"/>
          </p:nvPr>
        </p:nvSpPr>
        <p:spPr>
          <a:xfrm>
            <a:off x="628650" y="1929384"/>
            <a:ext cx="7886700" cy="4251960"/>
          </a:xfrm>
        </p:spPr>
        <p:txBody>
          <a:bodyPr>
            <a:normAutofit/>
          </a:bodyPr>
          <a:lstStyle/>
          <a:p>
            <a:r>
              <a:rPr lang="en-US" sz="2800"/>
              <a:t>Pica</a:t>
            </a:r>
          </a:p>
          <a:p>
            <a:pPr lvl="1"/>
            <a:r>
              <a:rPr lang="en-US" sz="1900"/>
              <a:t>Check for anemia</a:t>
            </a:r>
          </a:p>
          <a:p>
            <a:r>
              <a:rPr lang="en-US" sz="2800"/>
              <a:t>Ptyalism</a:t>
            </a:r>
          </a:p>
          <a:p>
            <a:pPr lvl="1"/>
            <a:r>
              <a:rPr lang="en-US" sz="1900"/>
              <a:t>Excessive salivation</a:t>
            </a:r>
          </a:p>
          <a:p>
            <a:pPr lvl="1"/>
            <a:r>
              <a:rPr lang="en-US" sz="1900"/>
              <a:t>Crackers may help </a:t>
            </a:r>
          </a:p>
          <a:p>
            <a:r>
              <a:rPr lang="en-US" sz="2800"/>
              <a:t>Urinary Frequency</a:t>
            </a:r>
          </a:p>
          <a:p>
            <a:pPr lvl="1"/>
            <a:r>
              <a:rPr lang="en-US" sz="1900"/>
              <a:t>May be normal in pregnancy due to bladder compression</a:t>
            </a:r>
          </a:p>
          <a:p>
            <a:pPr lvl="1"/>
            <a:r>
              <a:rPr lang="en-US" sz="1900"/>
              <a:t>Dysuria or hematuria may indicate urinary tract infection (UTI)</a:t>
            </a:r>
          </a:p>
          <a:p>
            <a:pPr lvl="1"/>
            <a:endParaRPr lang="en-US" sz="1900"/>
          </a:p>
          <a:p>
            <a:endParaRPr lang="en-US" sz="1900"/>
          </a:p>
        </p:txBody>
      </p:sp>
      <p:sp>
        <p:nvSpPr>
          <p:cNvPr id="4" name="Slide Number Placeholder 3">
            <a:extLst>
              <a:ext uri="{FF2B5EF4-FFF2-40B4-BE49-F238E27FC236}">
                <a16:creationId xmlns:a16="http://schemas.microsoft.com/office/drawing/2014/main" id="{B2DDB64D-7EED-37C3-27B2-8577483AFA92}"/>
              </a:ext>
            </a:extLst>
          </p:cNvPr>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45</a:t>
            </a:fld>
            <a:endParaRPr lang="en-US"/>
          </a:p>
        </p:txBody>
      </p:sp>
    </p:spTree>
    <p:extLst>
      <p:ext uri="{BB962C8B-B14F-4D97-AF65-F5344CB8AC3E}">
        <p14:creationId xmlns:p14="http://schemas.microsoft.com/office/powerpoint/2010/main" val="299097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4A095-BBD6-347C-7092-29E0DB0C4E30}"/>
              </a:ext>
            </a:extLst>
          </p:cNvPr>
          <p:cNvSpPr>
            <a:spLocks noGrp="1"/>
          </p:cNvSpPr>
          <p:nvPr>
            <p:ph type="title"/>
          </p:nvPr>
        </p:nvSpPr>
        <p:spPr>
          <a:xfrm>
            <a:off x="628650" y="365125"/>
            <a:ext cx="7886700" cy="1325563"/>
          </a:xfrm>
        </p:spPr>
        <p:txBody>
          <a:bodyPr>
            <a:normAutofit/>
          </a:bodyPr>
          <a:lstStyle/>
          <a:p>
            <a:r>
              <a:rPr lang="en-US" sz="4700"/>
              <a:t>Common Prenatal Problems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9A8001-5E8E-803E-FC7E-22D4EDDB3F6B}"/>
              </a:ext>
            </a:extLst>
          </p:cNvPr>
          <p:cNvSpPr>
            <a:spLocks noGrp="1"/>
          </p:cNvSpPr>
          <p:nvPr>
            <p:ph idx="1"/>
          </p:nvPr>
        </p:nvSpPr>
        <p:spPr>
          <a:xfrm>
            <a:off x="628650" y="1929384"/>
            <a:ext cx="7886700" cy="4251960"/>
          </a:xfrm>
        </p:spPr>
        <p:txBody>
          <a:bodyPr>
            <a:normAutofit/>
          </a:bodyPr>
          <a:lstStyle/>
          <a:p>
            <a:r>
              <a:rPr lang="en-US" sz="2800"/>
              <a:t>Heartburn</a:t>
            </a:r>
          </a:p>
          <a:p>
            <a:pPr lvl="1"/>
            <a:r>
              <a:rPr lang="en-US" sz="1900"/>
              <a:t>Increases as pregnancy progresses</a:t>
            </a:r>
          </a:p>
          <a:p>
            <a:pPr lvl="1"/>
            <a:r>
              <a:rPr lang="en-US" sz="1900"/>
              <a:t>Antacids</a:t>
            </a:r>
          </a:p>
          <a:p>
            <a:pPr lvl="1"/>
            <a:r>
              <a:rPr lang="en-US" sz="1900"/>
              <a:t>Frequent small meals</a:t>
            </a:r>
          </a:p>
          <a:p>
            <a:r>
              <a:rPr lang="en-US" sz="2800"/>
              <a:t>Backache </a:t>
            </a:r>
          </a:p>
          <a:p>
            <a:pPr lvl="1"/>
            <a:r>
              <a:rPr lang="en-US" sz="1900"/>
              <a:t>Heat or cold may help</a:t>
            </a:r>
          </a:p>
          <a:p>
            <a:pPr lvl="1"/>
            <a:r>
              <a:rPr lang="en-US" sz="1900"/>
              <a:t>Abdominal binder may help</a:t>
            </a:r>
          </a:p>
          <a:p>
            <a:pPr lvl="1"/>
            <a:r>
              <a:rPr lang="en-US" sz="1900"/>
              <a:t>Allow for sitting at job</a:t>
            </a:r>
          </a:p>
          <a:p>
            <a:r>
              <a:rPr lang="en-US" sz="2800"/>
              <a:t>Varicose veins</a:t>
            </a:r>
          </a:p>
          <a:p>
            <a:pPr lvl="1"/>
            <a:r>
              <a:rPr lang="en-US" sz="1900"/>
              <a:t>Support hose</a:t>
            </a:r>
          </a:p>
          <a:p>
            <a:pPr lvl="1"/>
            <a:r>
              <a:rPr lang="en-US" sz="1900"/>
              <a:t>Limit standing in one place </a:t>
            </a:r>
          </a:p>
          <a:p>
            <a:endParaRPr lang="en-US" sz="1900"/>
          </a:p>
          <a:p>
            <a:pPr lvl="0"/>
            <a:endParaRPr lang="en-US" sz="1900" b="1"/>
          </a:p>
          <a:p>
            <a:endParaRPr lang="en-US" sz="1900"/>
          </a:p>
        </p:txBody>
      </p:sp>
      <p:sp>
        <p:nvSpPr>
          <p:cNvPr id="4" name="Slide Number Placeholder 3">
            <a:extLst>
              <a:ext uri="{FF2B5EF4-FFF2-40B4-BE49-F238E27FC236}">
                <a16:creationId xmlns:a16="http://schemas.microsoft.com/office/drawing/2014/main" id="{F374490C-3D34-B439-F3FE-B8165C137228}"/>
              </a:ext>
            </a:extLst>
          </p:cNvPr>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46</a:t>
            </a:fld>
            <a:endParaRPr lang="en-US"/>
          </a:p>
        </p:txBody>
      </p:sp>
    </p:spTree>
    <p:extLst>
      <p:ext uri="{BB962C8B-B14F-4D97-AF65-F5344CB8AC3E}">
        <p14:creationId xmlns:p14="http://schemas.microsoft.com/office/powerpoint/2010/main" val="406530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A47B5-1F23-F0AA-EBAA-5DF608092363}"/>
              </a:ext>
            </a:extLst>
          </p:cNvPr>
          <p:cNvSpPr>
            <a:spLocks noGrp="1"/>
          </p:cNvSpPr>
          <p:nvPr>
            <p:ph type="title"/>
          </p:nvPr>
        </p:nvSpPr>
        <p:spPr>
          <a:xfrm>
            <a:off x="628650" y="365125"/>
            <a:ext cx="7886700" cy="1325563"/>
          </a:xfrm>
        </p:spPr>
        <p:txBody>
          <a:bodyPr>
            <a:normAutofit/>
          </a:bodyPr>
          <a:lstStyle/>
          <a:p>
            <a:r>
              <a:rPr lang="en-US" sz="4700"/>
              <a:t>Common Prenatal Problems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67E091-BAB5-F0B5-2A68-8541EDD13D67}"/>
              </a:ext>
            </a:extLst>
          </p:cNvPr>
          <p:cNvSpPr>
            <a:spLocks noGrp="1"/>
          </p:cNvSpPr>
          <p:nvPr>
            <p:ph idx="1"/>
          </p:nvPr>
        </p:nvSpPr>
        <p:spPr>
          <a:xfrm>
            <a:off x="628650" y="1929384"/>
            <a:ext cx="7886700" cy="4251960"/>
          </a:xfrm>
        </p:spPr>
        <p:txBody>
          <a:bodyPr>
            <a:normAutofit/>
          </a:bodyPr>
          <a:lstStyle/>
          <a:p>
            <a:r>
              <a:rPr lang="en-US" sz="2800"/>
              <a:t>Hyperpigmentation </a:t>
            </a:r>
          </a:p>
          <a:p>
            <a:pPr lvl="1"/>
            <a:r>
              <a:rPr lang="en-US" sz="2400"/>
              <a:t>Chloasma </a:t>
            </a:r>
          </a:p>
          <a:p>
            <a:pPr lvl="2"/>
            <a:r>
              <a:rPr lang="en-US" sz="1900"/>
              <a:t>Darkening of skin over upper cheeks, forehead, upper lip; does not extend over nose</a:t>
            </a:r>
          </a:p>
          <a:p>
            <a:pPr lvl="2"/>
            <a:r>
              <a:rPr lang="en-US" sz="1900"/>
              <a:t>Commonly called ‘mask of pregnancy’</a:t>
            </a:r>
          </a:p>
          <a:p>
            <a:pPr lvl="1"/>
            <a:r>
              <a:rPr lang="en-US" sz="2400"/>
              <a:t>Linea nigra</a:t>
            </a:r>
          </a:p>
          <a:p>
            <a:pPr lvl="2"/>
            <a:r>
              <a:rPr lang="en-US" sz="1900"/>
              <a:t>Vertical line of darker skin pigmentation occurring in midline of abdomen</a:t>
            </a:r>
          </a:p>
          <a:p>
            <a:pPr lvl="2"/>
            <a:r>
              <a:rPr lang="en-US" sz="1900"/>
              <a:t>Usually from pubis to umbilicus but may extend above umbilicus </a:t>
            </a:r>
          </a:p>
          <a:p>
            <a:endParaRPr lang="en-US" sz="1900"/>
          </a:p>
        </p:txBody>
      </p:sp>
      <p:sp>
        <p:nvSpPr>
          <p:cNvPr id="4" name="Slide Number Placeholder 3">
            <a:extLst>
              <a:ext uri="{FF2B5EF4-FFF2-40B4-BE49-F238E27FC236}">
                <a16:creationId xmlns:a16="http://schemas.microsoft.com/office/drawing/2014/main" id="{FE18400B-3AD0-8601-F88A-C6182CD71C59}"/>
              </a:ext>
            </a:extLst>
          </p:cNvPr>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47</a:t>
            </a:fld>
            <a:endParaRPr lang="en-US"/>
          </a:p>
        </p:txBody>
      </p:sp>
    </p:spTree>
    <p:extLst>
      <p:ext uri="{BB962C8B-B14F-4D97-AF65-F5344CB8AC3E}">
        <p14:creationId xmlns:p14="http://schemas.microsoft.com/office/powerpoint/2010/main" val="379374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2711-F384-1D51-8949-23C1A765A431}"/>
              </a:ext>
            </a:extLst>
          </p:cNvPr>
          <p:cNvSpPr>
            <a:spLocks noGrp="1"/>
          </p:cNvSpPr>
          <p:nvPr>
            <p:ph type="title"/>
          </p:nvPr>
        </p:nvSpPr>
        <p:spPr>
          <a:xfrm>
            <a:off x="628650" y="365125"/>
            <a:ext cx="7886700" cy="1325563"/>
          </a:xfrm>
        </p:spPr>
        <p:txBody>
          <a:bodyPr>
            <a:normAutofit/>
          </a:bodyPr>
          <a:lstStyle/>
          <a:p>
            <a:r>
              <a:rPr lang="en-US" sz="4700"/>
              <a:t>Common Prenatal Problems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C1E5BB-AF88-3E61-39B0-1FBD88EF074A}"/>
              </a:ext>
            </a:extLst>
          </p:cNvPr>
          <p:cNvSpPr>
            <a:spLocks noGrp="1"/>
          </p:cNvSpPr>
          <p:nvPr>
            <p:ph idx="1"/>
          </p:nvPr>
        </p:nvSpPr>
        <p:spPr>
          <a:xfrm>
            <a:off x="628650" y="1929384"/>
            <a:ext cx="7886700" cy="4251960"/>
          </a:xfrm>
        </p:spPr>
        <p:txBody>
          <a:bodyPr>
            <a:normAutofit/>
          </a:bodyPr>
          <a:lstStyle/>
          <a:p>
            <a:r>
              <a:rPr lang="en-US" sz="2800"/>
              <a:t>Striae Gravidarum </a:t>
            </a:r>
          </a:p>
          <a:p>
            <a:pPr lvl="1"/>
            <a:r>
              <a:rPr lang="en-US" sz="1900"/>
              <a:t>Red vertical patches of skin, commonly called stretch marks</a:t>
            </a:r>
          </a:p>
          <a:p>
            <a:pPr lvl="1"/>
            <a:r>
              <a:rPr lang="en-US" sz="1900"/>
              <a:t>Will lighten following pregnancy</a:t>
            </a:r>
          </a:p>
          <a:p>
            <a:r>
              <a:rPr lang="en-US" sz="2800"/>
              <a:t>Pedal edema</a:t>
            </a:r>
          </a:p>
          <a:p>
            <a:pPr lvl="1"/>
            <a:r>
              <a:rPr lang="en-US" sz="1900"/>
              <a:t>Due to increased blood volume and decreased venous return from gravid uterus pressing on vena cava</a:t>
            </a:r>
          </a:p>
          <a:p>
            <a:pPr lvl="1"/>
            <a:r>
              <a:rPr lang="en-US" sz="1900"/>
              <a:t>Lying on left side increases venous return</a:t>
            </a:r>
          </a:p>
          <a:p>
            <a:pPr lvl="1"/>
            <a:r>
              <a:rPr lang="en-US" sz="1900"/>
              <a:t>Sudden increase can indicate elevated blood pressure (preeclampsia) </a:t>
            </a:r>
          </a:p>
          <a:p>
            <a:endParaRPr lang="en-US" sz="1900"/>
          </a:p>
        </p:txBody>
      </p:sp>
      <p:sp>
        <p:nvSpPr>
          <p:cNvPr id="4" name="Slide Number Placeholder 3">
            <a:extLst>
              <a:ext uri="{FF2B5EF4-FFF2-40B4-BE49-F238E27FC236}">
                <a16:creationId xmlns:a16="http://schemas.microsoft.com/office/drawing/2014/main" id="{40714F14-6EAC-B4A3-813B-227328C6BBB8}"/>
              </a:ext>
            </a:extLst>
          </p:cNvPr>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48</a:t>
            </a:fld>
            <a:endParaRPr lang="en-US"/>
          </a:p>
        </p:txBody>
      </p:sp>
    </p:spTree>
    <p:extLst>
      <p:ext uri="{BB962C8B-B14F-4D97-AF65-F5344CB8AC3E}">
        <p14:creationId xmlns:p14="http://schemas.microsoft.com/office/powerpoint/2010/main" val="3952850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a:t>Vocabulary and Terms </a:t>
            </a:r>
          </a:p>
          <a:p>
            <a:r>
              <a:rPr lang="en-US" sz="2800"/>
              <a:t>Diagnosis of Pregnancy</a:t>
            </a:r>
          </a:p>
          <a:p>
            <a:r>
              <a:rPr lang="en-US" sz="2800"/>
              <a:t>Determining Gestational Age and Estimated Date of Delivery (EDD)</a:t>
            </a:r>
          </a:p>
          <a:p>
            <a:r>
              <a:rPr lang="en-US" sz="2800"/>
              <a:t>Prenatal Care</a:t>
            </a:r>
          </a:p>
          <a:p>
            <a:pPr lvl="1"/>
            <a:r>
              <a:rPr lang="en-US" sz="2800"/>
              <a:t>First trimester (1 week - 13 weeks 6 days)</a:t>
            </a:r>
          </a:p>
          <a:p>
            <a:pPr lvl="1"/>
            <a:r>
              <a:rPr lang="en-US" sz="2800"/>
              <a:t>Second trimester (14 weeks - 28 weeks 6 days)</a:t>
            </a:r>
          </a:p>
          <a:p>
            <a:pPr lvl="1"/>
            <a:r>
              <a:rPr lang="en-US" sz="2800"/>
              <a:t>Third trimester (29 weeks - 41 weeks 6 days)</a:t>
            </a:r>
          </a:p>
          <a:p>
            <a:r>
              <a:rPr lang="en-US" sz="2800"/>
              <a:t>Common Prenatal Problems </a:t>
            </a:r>
          </a:p>
          <a:p>
            <a:r>
              <a:rPr lang="en-US" sz="2800" b="1">
                <a:solidFill>
                  <a:srgbClr val="C00000"/>
                </a:solidFill>
              </a:rPr>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49</a:t>
            </a:fld>
            <a:endParaRPr lang="en-US"/>
          </a:p>
        </p:txBody>
      </p:sp>
    </p:spTree>
    <p:extLst>
      <p:ext uri="{BB962C8B-B14F-4D97-AF65-F5344CB8AC3E}">
        <p14:creationId xmlns:p14="http://schemas.microsoft.com/office/powerpoint/2010/main" val="11308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DF0B-DF87-A19F-4FBC-6400DC1D9636}"/>
              </a:ext>
            </a:extLst>
          </p:cNvPr>
          <p:cNvSpPr>
            <a:spLocks noGrp="1"/>
          </p:cNvSpPr>
          <p:nvPr>
            <p:ph type="title"/>
          </p:nvPr>
        </p:nvSpPr>
        <p:spPr/>
        <p:txBody>
          <a:bodyPr/>
          <a:lstStyle/>
          <a:p>
            <a:r>
              <a:rPr lang="en-US" sz="3600"/>
              <a:t>History of Prenatal Care</a:t>
            </a:r>
            <a:r>
              <a:rPr lang="en-US" sz="3600" baseline="30000"/>
              <a:t>[2,3]</a:t>
            </a:r>
            <a:endParaRPr lang="en-US" baseline="30000"/>
          </a:p>
        </p:txBody>
      </p:sp>
      <p:sp>
        <p:nvSpPr>
          <p:cNvPr id="3" name="Content Placeholder 2">
            <a:extLst>
              <a:ext uri="{FF2B5EF4-FFF2-40B4-BE49-F238E27FC236}">
                <a16:creationId xmlns:a16="http://schemas.microsoft.com/office/drawing/2014/main" id="{29FD1EC0-53D2-2691-0623-B0DA348741CE}"/>
              </a:ext>
            </a:extLst>
          </p:cNvPr>
          <p:cNvSpPr>
            <a:spLocks noGrp="1"/>
          </p:cNvSpPr>
          <p:nvPr>
            <p:ph idx="1"/>
          </p:nvPr>
        </p:nvSpPr>
        <p:spPr>
          <a:xfrm>
            <a:off x="628650" y="1825625"/>
            <a:ext cx="5023653" cy="4334693"/>
          </a:xfrm>
        </p:spPr>
        <p:txBody>
          <a:bodyPr/>
          <a:lstStyle/>
          <a:p>
            <a:r>
              <a:rPr lang="en-US" sz="2400"/>
              <a:t>Traditionally, midwives provided home based childbirth care and were trained with an apprentice model. </a:t>
            </a:r>
          </a:p>
          <a:p>
            <a:r>
              <a:rPr lang="en-US" sz="2400"/>
              <a:t>1765 – First formal training school for midwives opens</a:t>
            </a:r>
            <a:r>
              <a:rPr lang="en-US" sz="2400" baseline="30000"/>
              <a:t> [2]</a:t>
            </a:r>
            <a:endParaRPr lang="en-US" sz="2400"/>
          </a:p>
          <a:p>
            <a:r>
              <a:rPr lang="en-US" sz="2400"/>
              <a:t>Late 1800s – Some large city hospitals open prenatal clinics. </a:t>
            </a:r>
            <a:r>
              <a:rPr lang="en-US" sz="2400" baseline="30000"/>
              <a:t>[3]</a:t>
            </a:r>
          </a:p>
          <a:p>
            <a:endParaRPr lang="en-US"/>
          </a:p>
        </p:txBody>
      </p:sp>
      <p:sp>
        <p:nvSpPr>
          <p:cNvPr id="4" name="Slide Number Placeholder 3">
            <a:extLst>
              <a:ext uri="{FF2B5EF4-FFF2-40B4-BE49-F238E27FC236}">
                <a16:creationId xmlns:a16="http://schemas.microsoft.com/office/drawing/2014/main" id="{EDAFF100-6258-279F-606F-A0CBB690891A}"/>
              </a:ext>
            </a:extLst>
          </p:cNvPr>
          <p:cNvSpPr>
            <a:spLocks noGrp="1"/>
          </p:cNvSpPr>
          <p:nvPr>
            <p:ph type="sldNum" sz="quarter" idx="12"/>
          </p:nvPr>
        </p:nvSpPr>
        <p:spPr/>
        <p:txBody>
          <a:bodyPr/>
          <a:lstStyle/>
          <a:p>
            <a:fld id="{A8A4C5F4-A177-4335-99E1-E731E5F179BB}" type="slidenum">
              <a:rPr lang="en-US" smtClean="0"/>
              <a:pPr/>
              <a:t>5</a:t>
            </a:fld>
            <a:endParaRPr lang="en-US"/>
          </a:p>
        </p:txBody>
      </p:sp>
      <p:pic>
        <p:nvPicPr>
          <p:cNvPr id="5" name="Picture 4">
            <a:extLst>
              <a:ext uri="{FF2B5EF4-FFF2-40B4-BE49-F238E27FC236}">
                <a16:creationId xmlns:a16="http://schemas.microsoft.com/office/drawing/2014/main" id="{BD48295C-F24A-8EF3-63DB-CB256AC0F1CD}"/>
              </a:ext>
            </a:extLst>
          </p:cNvPr>
          <p:cNvPicPr>
            <a:picLocks noChangeAspect="1"/>
          </p:cNvPicPr>
          <p:nvPr/>
        </p:nvPicPr>
        <p:blipFill>
          <a:blip r:embed="rId3"/>
          <a:stretch>
            <a:fillRect/>
          </a:stretch>
        </p:blipFill>
        <p:spPr>
          <a:xfrm>
            <a:off x="5915366" y="362874"/>
            <a:ext cx="2728649" cy="3552178"/>
          </a:xfrm>
          <a:prstGeom prst="rect">
            <a:avLst/>
          </a:prstGeom>
        </p:spPr>
      </p:pic>
      <p:sp>
        <p:nvSpPr>
          <p:cNvPr id="6" name="TextBox 5">
            <a:extLst>
              <a:ext uri="{FF2B5EF4-FFF2-40B4-BE49-F238E27FC236}">
                <a16:creationId xmlns:a16="http://schemas.microsoft.com/office/drawing/2014/main" id="{322A6FBA-BADE-0208-9723-4CCF750DA9C5}"/>
              </a:ext>
            </a:extLst>
          </p:cNvPr>
          <p:cNvSpPr txBox="1"/>
          <p:nvPr/>
        </p:nvSpPr>
        <p:spPr>
          <a:xfrm>
            <a:off x="6236934" y="3992732"/>
            <a:ext cx="2183553" cy="938719"/>
          </a:xfrm>
          <a:prstGeom prst="rect">
            <a:avLst/>
          </a:prstGeom>
          <a:noFill/>
        </p:spPr>
        <p:txBody>
          <a:bodyPr wrap="square" lIns="91440" tIns="45720" rIns="91440" bIns="45720" rtlCol="0" anchor="t">
            <a:spAutoFit/>
          </a:bodyPr>
          <a:lstStyle/>
          <a:p>
            <a:r>
              <a:rPr lang="en-US" sz="1100" b="0" i="0">
                <a:solidFill>
                  <a:srgbClr val="202122"/>
                </a:solidFill>
                <a:effectLst/>
                <a:latin typeface="Arial" panose="020B0604020202020204" pitchFamily="34" charset="0"/>
              </a:rPr>
              <a:t>Votive pregnant female, Roman, 200 BCE-200 CE Wellcome L0058442.jpg</a:t>
            </a:r>
            <a:br>
              <a:rPr lang="en-US" sz="1100"/>
            </a:br>
            <a:br>
              <a:rPr lang="en-US" sz="1100"/>
            </a:br>
            <a:r>
              <a:rPr lang="en-US" sz="1100" b="0" i="0">
                <a:effectLst/>
                <a:latin typeface="Arial"/>
                <a:cs typeface="Arial"/>
              </a:rPr>
              <a:t> </a:t>
            </a:r>
            <a:endParaRPr lang="en-US" sz="1100">
              <a:latin typeface="Arial"/>
              <a:cs typeface="Arial"/>
            </a:endParaRPr>
          </a:p>
        </p:txBody>
      </p:sp>
      <p:sp>
        <p:nvSpPr>
          <p:cNvPr id="7" name="TextBox 6">
            <a:extLst>
              <a:ext uri="{FF2B5EF4-FFF2-40B4-BE49-F238E27FC236}">
                <a16:creationId xmlns:a16="http://schemas.microsoft.com/office/drawing/2014/main" id="{AD2968B9-B4C2-00E2-F7F7-B089D8A1A0F4}"/>
              </a:ext>
            </a:extLst>
          </p:cNvPr>
          <p:cNvSpPr txBox="1"/>
          <p:nvPr/>
        </p:nvSpPr>
        <p:spPr>
          <a:xfrm>
            <a:off x="5915366" y="4781758"/>
            <a:ext cx="2894583" cy="707886"/>
          </a:xfrm>
          <a:prstGeom prst="rect">
            <a:avLst/>
          </a:prstGeom>
          <a:noFill/>
        </p:spPr>
        <p:txBody>
          <a:bodyPr wrap="square" rtlCol="0">
            <a:spAutoFit/>
          </a:bodyPr>
          <a:lstStyle/>
          <a:p>
            <a:r>
              <a:rPr lang="en-US" sz="800"/>
              <a:t>Credit: </a:t>
            </a:r>
            <a:r>
              <a:rPr lang="en-US" sz="800" b="0" i="0" u="none" strike="noStrike">
                <a:solidFill>
                  <a:srgbClr val="3366BB"/>
                </a:solidFill>
                <a:effectLst/>
                <a:latin typeface="Arial" panose="020B0604020202020204" pitchFamily="34" charset="0"/>
                <a:hlinkClick r:id="rId4"/>
              </a:rPr>
              <a:t>Wellcome Images</a:t>
            </a:r>
            <a:r>
              <a:rPr lang="en-US" sz="800" b="0" i="0">
                <a:solidFill>
                  <a:srgbClr val="202122"/>
                </a:solidFill>
                <a:effectLst/>
                <a:latin typeface="Arial" panose="020B0604020202020204" pitchFamily="34" charset="0"/>
              </a:rPr>
              <a:t>, a website operated by Wellcome Trust, a global charitable foundation based in the United Kingdom.  Via Wikimedia Commons and available at </a:t>
            </a:r>
            <a:r>
              <a:rPr lang="en-US" sz="800"/>
              <a:t>https://wellcomecollection.org/works/pq2ng4qh?wellcomeImagesUrl=/indexplus/image/L0058442.html</a:t>
            </a:r>
          </a:p>
        </p:txBody>
      </p:sp>
    </p:spTree>
    <p:extLst>
      <p:ext uri="{BB962C8B-B14F-4D97-AF65-F5344CB8AC3E}">
        <p14:creationId xmlns:p14="http://schemas.microsoft.com/office/powerpoint/2010/main" val="748313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3500"/>
              <a:t>Physical Examination Techniques for Prenatal Care </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a:pPr>
                <a:spcAft>
                  <a:spcPts val="600"/>
                </a:spcAft>
              </a:pPr>
              <a:t>50</a:t>
            </a:fld>
            <a:endParaRPr lang="en-US"/>
          </a:p>
        </p:txBody>
      </p:sp>
      <p:graphicFrame>
        <p:nvGraphicFramePr>
          <p:cNvPr id="6" name="Content Placeholder 2">
            <a:extLst>
              <a:ext uri="{FF2B5EF4-FFF2-40B4-BE49-F238E27FC236}">
                <a16:creationId xmlns:a16="http://schemas.microsoft.com/office/drawing/2014/main" id="{A680C343-38BF-430F-8621-656F8BB5F4F7}"/>
              </a:ext>
            </a:extLst>
          </p:cNvPr>
          <p:cNvGraphicFramePr>
            <a:graphicFrameLocks noGrp="1"/>
          </p:cNvGraphicFramePr>
          <p:nvPr>
            <p:ph idx="1"/>
            <p:extLst>
              <p:ext uri="{D42A27DB-BD31-4B8C-83A1-F6EECF244321}">
                <p14:modId xmlns:p14="http://schemas.microsoft.com/office/powerpoint/2010/main" val="122306556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212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C15C-39D4-8012-CB9E-4DDB243CF001}"/>
              </a:ext>
            </a:extLst>
          </p:cNvPr>
          <p:cNvSpPr>
            <a:spLocks noGrp="1"/>
          </p:cNvSpPr>
          <p:nvPr>
            <p:ph type="title"/>
          </p:nvPr>
        </p:nvSpPr>
        <p:spPr/>
        <p:txBody>
          <a:bodyPr/>
          <a:lstStyle/>
          <a:p>
            <a:r>
              <a:rPr lang="en-US"/>
              <a:t>Measuring the Fundal Height </a:t>
            </a:r>
            <a:r>
              <a:rPr lang="en-US" baseline="30000"/>
              <a:t>[11]</a:t>
            </a:r>
          </a:p>
        </p:txBody>
      </p:sp>
      <p:sp>
        <p:nvSpPr>
          <p:cNvPr id="3" name="Content Placeholder 2">
            <a:extLst>
              <a:ext uri="{FF2B5EF4-FFF2-40B4-BE49-F238E27FC236}">
                <a16:creationId xmlns:a16="http://schemas.microsoft.com/office/drawing/2014/main" id="{12DA8093-4586-2AF2-6C1F-D04E19AD9A39}"/>
              </a:ext>
            </a:extLst>
          </p:cNvPr>
          <p:cNvSpPr>
            <a:spLocks noGrp="1"/>
          </p:cNvSpPr>
          <p:nvPr>
            <p:ph idx="1"/>
          </p:nvPr>
        </p:nvSpPr>
        <p:spPr>
          <a:xfrm>
            <a:off x="628650" y="1481240"/>
            <a:ext cx="7886700" cy="4351338"/>
          </a:xfrm>
        </p:spPr>
        <p:txBody>
          <a:bodyPr/>
          <a:lstStyle/>
          <a:p>
            <a:r>
              <a:rPr lang="en-US"/>
              <a:t>Wash and sanitize your hands</a:t>
            </a:r>
          </a:p>
          <a:p>
            <a:r>
              <a:rPr lang="en-US"/>
              <a:t>Open a new paper measuring tape</a:t>
            </a:r>
          </a:p>
          <a:p>
            <a:r>
              <a:rPr lang="en-US"/>
              <a:t>Locate the top of the pubis symphysis with one hand</a:t>
            </a:r>
          </a:p>
          <a:p>
            <a:r>
              <a:rPr lang="en-US"/>
              <a:t>Place the end of the paper measuring tape on the top of the pubis symphysis with your hand</a:t>
            </a:r>
          </a:p>
          <a:p>
            <a:r>
              <a:rPr lang="en-US"/>
              <a:t>Place the rest of the tape measure in your other hand.</a:t>
            </a:r>
          </a:p>
          <a:p>
            <a:r>
              <a:rPr lang="en-US"/>
              <a:t>Using your other hand, locate the top of the uterus (fundus)</a:t>
            </a:r>
          </a:p>
          <a:p>
            <a:r>
              <a:rPr lang="en-US"/>
              <a:t>The measurement from the pubis to the fundus in centimeters is the fundal height. </a:t>
            </a:r>
          </a:p>
          <a:p>
            <a:r>
              <a:rPr lang="en-US"/>
              <a:t>Tip: </a:t>
            </a:r>
          </a:p>
          <a:p>
            <a:pPr lvl="1"/>
            <a:r>
              <a:rPr lang="en-US"/>
              <a:t>The fundus is sometimes easier to find if the patient takes a deep breath</a:t>
            </a:r>
          </a:p>
          <a:p>
            <a:pPr marL="0" indent="0">
              <a:buNone/>
            </a:pPr>
            <a:endParaRPr lang="en-US"/>
          </a:p>
        </p:txBody>
      </p:sp>
      <p:sp>
        <p:nvSpPr>
          <p:cNvPr id="4" name="Slide Number Placeholder 3">
            <a:extLst>
              <a:ext uri="{FF2B5EF4-FFF2-40B4-BE49-F238E27FC236}">
                <a16:creationId xmlns:a16="http://schemas.microsoft.com/office/drawing/2014/main" id="{5065C199-CEE3-C7A0-07EF-32C1F0728727}"/>
              </a:ext>
            </a:extLst>
          </p:cNvPr>
          <p:cNvSpPr>
            <a:spLocks noGrp="1"/>
          </p:cNvSpPr>
          <p:nvPr>
            <p:ph type="sldNum" sz="quarter" idx="12"/>
          </p:nvPr>
        </p:nvSpPr>
        <p:spPr/>
        <p:txBody>
          <a:bodyPr/>
          <a:lstStyle/>
          <a:p>
            <a:fld id="{A8A4C5F4-A177-4335-99E1-E731E5F179BB}" type="slidenum">
              <a:rPr lang="en-US" smtClean="0"/>
              <a:pPr/>
              <a:t>51</a:t>
            </a:fld>
            <a:endParaRPr lang="en-US"/>
          </a:p>
        </p:txBody>
      </p:sp>
    </p:spTree>
    <p:extLst>
      <p:ext uri="{BB962C8B-B14F-4D97-AF65-F5344CB8AC3E}">
        <p14:creationId xmlns:p14="http://schemas.microsoft.com/office/powerpoint/2010/main" val="965152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2EED-2D04-4FC2-1F47-1A483DCD5587}"/>
              </a:ext>
            </a:extLst>
          </p:cNvPr>
          <p:cNvSpPr>
            <a:spLocks noGrp="1"/>
          </p:cNvSpPr>
          <p:nvPr>
            <p:ph type="title"/>
          </p:nvPr>
        </p:nvSpPr>
        <p:spPr/>
        <p:txBody>
          <a:bodyPr/>
          <a:lstStyle/>
          <a:p>
            <a:r>
              <a:rPr lang="en-US"/>
              <a:t>Video: Measuring the Fundal Height </a:t>
            </a:r>
            <a:r>
              <a:rPr lang="en-US" baseline="30000"/>
              <a:t>[11]</a:t>
            </a:r>
            <a:endParaRPr lang="en-US"/>
          </a:p>
        </p:txBody>
      </p:sp>
      <p:pic>
        <p:nvPicPr>
          <p:cNvPr id="5" name="Online Media 4" descr="How To Measure Your Fundal Height">
            <a:hlinkClick r:id="" action="ppaction://media"/>
            <a:extLst>
              <a:ext uri="{FF2B5EF4-FFF2-40B4-BE49-F238E27FC236}">
                <a16:creationId xmlns:a16="http://schemas.microsoft.com/office/drawing/2014/main" id="{FA779E9D-AFAA-F23E-55BD-4ACACA8205E1}"/>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4" name="Slide Number Placeholder 3">
            <a:extLst>
              <a:ext uri="{FF2B5EF4-FFF2-40B4-BE49-F238E27FC236}">
                <a16:creationId xmlns:a16="http://schemas.microsoft.com/office/drawing/2014/main" id="{1B660B6C-0321-3F63-935A-7C1A85143084}"/>
              </a:ext>
            </a:extLst>
          </p:cNvPr>
          <p:cNvSpPr>
            <a:spLocks noGrp="1"/>
          </p:cNvSpPr>
          <p:nvPr>
            <p:ph type="sldNum" sz="quarter" idx="12"/>
          </p:nvPr>
        </p:nvSpPr>
        <p:spPr/>
        <p:txBody>
          <a:bodyPr/>
          <a:lstStyle/>
          <a:p>
            <a:fld id="{A8A4C5F4-A177-4335-99E1-E731E5F179BB}" type="slidenum">
              <a:rPr lang="en-US" smtClean="0"/>
              <a:pPr/>
              <a:t>52</a:t>
            </a:fld>
            <a:endParaRPr lang="en-US"/>
          </a:p>
        </p:txBody>
      </p:sp>
    </p:spTree>
    <p:extLst>
      <p:ext uri="{BB962C8B-B14F-4D97-AF65-F5344CB8AC3E}">
        <p14:creationId xmlns:p14="http://schemas.microsoft.com/office/powerpoint/2010/main" val="35854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EAC1-1EF7-4D63-120C-30DF61B1B3B6}"/>
              </a:ext>
            </a:extLst>
          </p:cNvPr>
          <p:cNvSpPr>
            <a:spLocks noGrp="1"/>
          </p:cNvSpPr>
          <p:nvPr>
            <p:ph type="title"/>
          </p:nvPr>
        </p:nvSpPr>
        <p:spPr/>
        <p:txBody>
          <a:bodyPr/>
          <a:lstStyle/>
          <a:p>
            <a:r>
              <a:rPr lang="en-US"/>
              <a:t>Leopold Maneuvers </a:t>
            </a:r>
            <a:r>
              <a:rPr lang="en-US" baseline="30000"/>
              <a:t>[12] </a:t>
            </a:r>
          </a:p>
        </p:txBody>
      </p:sp>
      <p:sp>
        <p:nvSpPr>
          <p:cNvPr id="3" name="Content Placeholder 2">
            <a:extLst>
              <a:ext uri="{FF2B5EF4-FFF2-40B4-BE49-F238E27FC236}">
                <a16:creationId xmlns:a16="http://schemas.microsoft.com/office/drawing/2014/main" id="{74F67E12-7B3C-7971-0AEC-C7F5104AFD03}"/>
              </a:ext>
            </a:extLst>
          </p:cNvPr>
          <p:cNvSpPr>
            <a:spLocks noGrp="1"/>
          </p:cNvSpPr>
          <p:nvPr>
            <p:ph idx="1"/>
          </p:nvPr>
        </p:nvSpPr>
        <p:spPr>
          <a:xfrm>
            <a:off x="236765" y="1690689"/>
            <a:ext cx="4335235" cy="4351338"/>
          </a:xfrm>
        </p:spPr>
        <p:txBody>
          <a:bodyPr/>
          <a:lstStyle/>
          <a:p>
            <a:r>
              <a:rPr lang="en-US"/>
              <a:t>Four examination maneuvers to determine fetal presentation</a:t>
            </a:r>
          </a:p>
          <a:p>
            <a:pPr lvl="1"/>
            <a:r>
              <a:rPr lang="en-US"/>
              <a:t>Presentation – headfirst or buttocks first (Leopolds first maneuver - A) </a:t>
            </a:r>
          </a:p>
          <a:p>
            <a:pPr lvl="1"/>
            <a:r>
              <a:rPr lang="en-US"/>
              <a:t>Lie – location of the fetal back and limbs (Leopolds second maneuver - B)</a:t>
            </a:r>
          </a:p>
          <a:p>
            <a:pPr lvl="1"/>
            <a:r>
              <a:rPr lang="en-US"/>
              <a:t>Engagement – whether the presenting part has dropped into the pelvis (Leopolds third maneuver - C)</a:t>
            </a:r>
          </a:p>
          <a:p>
            <a:pPr lvl="1"/>
            <a:r>
              <a:rPr lang="en-US"/>
              <a:t>Position of head - determination of the brow and back of head (Leopolds fourth maneuver - D)</a:t>
            </a:r>
          </a:p>
          <a:p>
            <a:pPr lvl="1"/>
            <a:endParaRPr lang="en-US"/>
          </a:p>
        </p:txBody>
      </p:sp>
      <p:sp>
        <p:nvSpPr>
          <p:cNvPr id="4" name="Slide Number Placeholder 3">
            <a:extLst>
              <a:ext uri="{FF2B5EF4-FFF2-40B4-BE49-F238E27FC236}">
                <a16:creationId xmlns:a16="http://schemas.microsoft.com/office/drawing/2014/main" id="{9E4899CF-E374-0CA4-7458-CBC6F016B285}"/>
              </a:ext>
            </a:extLst>
          </p:cNvPr>
          <p:cNvSpPr>
            <a:spLocks noGrp="1"/>
          </p:cNvSpPr>
          <p:nvPr>
            <p:ph type="sldNum" sz="quarter" idx="12"/>
          </p:nvPr>
        </p:nvSpPr>
        <p:spPr/>
        <p:txBody>
          <a:bodyPr/>
          <a:lstStyle/>
          <a:p>
            <a:fld id="{A8A4C5F4-A177-4335-99E1-E731E5F179BB}" type="slidenum">
              <a:rPr lang="en-US" smtClean="0"/>
              <a:pPr/>
              <a:t>53</a:t>
            </a:fld>
            <a:endParaRPr lang="en-US"/>
          </a:p>
        </p:txBody>
      </p:sp>
      <p:sp>
        <p:nvSpPr>
          <p:cNvPr id="5" name="TextBox 4">
            <a:extLst>
              <a:ext uri="{FF2B5EF4-FFF2-40B4-BE49-F238E27FC236}">
                <a16:creationId xmlns:a16="http://schemas.microsoft.com/office/drawing/2014/main" id="{DB0D77A0-15CD-C1C9-D224-6657972695F4}"/>
              </a:ext>
            </a:extLst>
          </p:cNvPr>
          <p:cNvSpPr txBox="1"/>
          <p:nvPr/>
        </p:nvSpPr>
        <p:spPr>
          <a:xfrm>
            <a:off x="4836890" y="5531422"/>
            <a:ext cx="4070345" cy="246221"/>
          </a:xfrm>
          <a:prstGeom prst="rect">
            <a:avLst/>
          </a:prstGeom>
          <a:noFill/>
        </p:spPr>
        <p:txBody>
          <a:bodyPr wrap="none" rtlCol="0">
            <a:spAutoFit/>
          </a:bodyPr>
          <a:lstStyle/>
          <a:p>
            <a:r>
              <a:rPr lang="en-US" sz="1000"/>
              <a:t>Credit: Christian Gerhard Leopold, Public domain, via Wikimedia Commons</a:t>
            </a:r>
          </a:p>
        </p:txBody>
      </p:sp>
      <p:pic>
        <p:nvPicPr>
          <p:cNvPr id="6" name="Picture 5">
            <a:extLst>
              <a:ext uri="{FF2B5EF4-FFF2-40B4-BE49-F238E27FC236}">
                <a16:creationId xmlns:a16="http://schemas.microsoft.com/office/drawing/2014/main" id="{378B007D-8283-7C1C-BE51-E65763647E32}"/>
              </a:ext>
            </a:extLst>
          </p:cNvPr>
          <p:cNvPicPr>
            <a:picLocks noChangeAspect="1"/>
          </p:cNvPicPr>
          <p:nvPr/>
        </p:nvPicPr>
        <p:blipFill rotWithShape="1">
          <a:blip r:embed="rId2"/>
          <a:srcRect l="3372" t="2294" r="5497" b="1325"/>
          <a:stretch/>
        </p:blipFill>
        <p:spPr>
          <a:xfrm>
            <a:off x="4806794" y="365126"/>
            <a:ext cx="4242945" cy="5080031"/>
          </a:xfrm>
          <a:prstGeom prst="rect">
            <a:avLst/>
          </a:prstGeom>
        </p:spPr>
      </p:pic>
    </p:spTree>
    <p:extLst>
      <p:ext uri="{BB962C8B-B14F-4D97-AF65-F5344CB8AC3E}">
        <p14:creationId xmlns:p14="http://schemas.microsoft.com/office/powerpoint/2010/main" val="2870527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87E-869A-42EA-1BFC-66B2A0745671}"/>
              </a:ext>
            </a:extLst>
          </p:cNvPr>
          <p:cNvSpPr>
            <a:spLocks noGrp="1"/>
          </p:cNvSpPr>
          <p:nvPr>
            <p:ph type="title"/>
          </p:nvPr>
        </p:nvSpPr>
        <p:spPr/>
        <p:txBody>
          <a:bodyPr/>
          <a:lstStyle/>
          <a:p>
            <a:r>
              <a:rPr lang="en-US"/>
              <a:t>Video: Leopold Maneuvers </a:t>
            </a:r>
            <a:r>
              <a:rPr lang="en-US" baseline="30000"/>
              <a:t>[12]</a:t>
            </a:r>
          </a:p>
        </p:txBody>
      </p:sp>
      <p:pic>
        <p:nvPicPr>
          <p:cNvPr id="5" name="Online Media 4" descr="Fundamentals of Fetal Health Surveillance - Leopolds Maneuvers">
            <a:hlinkClick r:id="" action="ppaction://media"/>
            <a:extLst>
              <a:ext uri="{FF2B5EF4-FFF2-40B4-BE49-F238E27FC236}">
                <a16:creationId xmlns:a16="http://schemas.microsoft.com/office/drawing/2014/main" id="{5A9DFCD5-4AEF-107E-6B2C-5732AE93F435}"/>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
        <p:nvSpPr>
          <p:cNvPr id="4" name="Slide Number Placeholder 3">
            <a:extLst>
              <a:ext uri="{FF2B5EF4-FFF2-40B4-BE49-F238E27FC236}">
                <a16:creationId xmlns:a16="http://schemas.microsoft.com/office/drawing/2014/main" id="{733C1521-B32A-C9A2-AA44-E5249BD13217}"/>
              </a:ext>
            </a:extLst>
          </p:cNvPr>
          <p:cNvSpPr>
            <a:spLocks noGrp="1"/>
          </p:cNvSpPr>
          <p:nvPr>
            <p:ph type="sldNum" sz="quarter" idx="12"/>
          </p:nvPr>
        </p:nvSpPr>
        <p:spPr/>
        <p:txBody>
          <a:bodyPr/>
          <a:lstStyle/>
          <a:p>
            <a:fld id="{A8A4C5F4-A177-4335-99E1-E731E5F179BB}" type="slidenum">
              <a:rPr lang="en-US" smtClean="0"/>
              <a:pPr/>
              <a:t>54</a:t>
            </a:fld>
            <a:endParaRPr lang="en-US"/>
          </a:p>
        </p:txBody>
      </p:sp>
    </p:spTree>
    <p:extLst>
      <p:ext uri="{BB962C8B-B14F-4D97-AF65-F5344CB8AC3E}">
        <p14:creationId xmlns:p14="http://schemas.microsoft.com/office/powerpoint/2010/main" val="10262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2BF4-9B3C-BD46-FB03-4EECAA2987C3}"/>
              </a:ext>
            </a:extLst>
          </p:cNvPr>
          <p:cNvSpPr>
            <a:spLocks noGrp="1"/>
          </p:cNvSpPr>
          <p:nvPr>
            <p:ph type="title"/>
          </p:nvPr>
        </p:nvSpPr>
        <p:spPr/>
        <p:txBody>
          <a:bodyPr/>
          <a:lstStyle/>
          <a:p>
            <a:r>
              <a:rPr lang="en-US"/>
              <a:t>PAs in Obstetrics </a:t>
            </a:r>
            <a:r>
              <a:rPr lang="en-US" baseline="30000"/>
              <a:t>[13] </a:t>
            </a:r>
            <a:endParaRPr lang="en-US"/>
          </a:p>
        </p:txBody>
      </p:sp>
      <p:sp>
        <p:nvSpPr>
          <p:cNvPr id="3" name="Content Placeholder 2">
            <a:extLst>
              <a:ext uri="{FF2B5EF4-FFF2-40B4-BE49-F238E27FC236}">
                <a16:creationId xmlns:a16="http://schemas.microsoft.com/office/drawing/2014/main" id="{1D8A9F19-952A-0017-A5DC-B9C98C891968}"/>
              </a:ext>
            </a:extLst>
          </p:cNvPr>
          <p:cNvSpPr>
            <a:spLocks noGrp="1"/>
          </p:cNvSpPr>
          <p:nvPr>
            <p:ph idx="1"/>
          </p:nvPr>
        </p:nvSpPr>
        <p:spPr>
          <a:xfrm>
            <a:off x="4974769" y="4971510"/>
            <a:ext cx="3907973" cy="1060079"/>
          </a:xfrm>
        </p:spPr>
        <p:txBody>
          <a:bodyPr>
            <a:normAutofit fontScale="85000" lnSpcReduction="20000"/>
          </a:bodyPr>
          <a:lstStyle/>
          <a:p>
            <a:pPr marL="0" indent="0">
              <a:buNone/>
            </a:pPr>
            <a:r>
              <a:rPr lang="en-US" sz="1900" b="1"/>
              <a:t>PAs at Cambridge Health Alliance, Cambridge MA </a:t>
            </a:r>
            <a:r>
              <a:rPr lang="en-US" sz="1900" baseline="30000"/>
              <a:t>[13] </a:t>
            </a:r>
            <a:endParaRPr lang="en-US" sz="1900" b="1"/>
          </a:p>
          <a:p>
            <a:pPr marL="0" indent="0">
              <a:buNone/>
            </a:pPr>
            <a:r>
              <a:rPr lang="en-US" sz="1900"/>
              <a:t> (from left ) Jerrica Fleurantin PA-C; Allisyn Brady PA-C; Kristen Chase PA-C and Emily Gardner PA-C</a:t>
            </a:r>
            <a:endParaRPr lang="en-US"/>
          </a:p>
        </p:txBody>
      </p:sp>
      <p:sp>
        <p:nvSpPr>
          <p:cNvPr id="4" name="Slide Number Placeholder 3">
            <a:extLst>
              <a:ext uri="{FF2B5EF4-FFF2-40B4-BE49-F238E27FC236}">
                <a16:creationId xmlns:a16="http://schemas.microsoft.com/office/drawing/2014/main" id="{A2385E21-AE60-57F8-713C-854DE54E3114}"/>
              </a:ext>
            </a:extLst>
          </p:cNvPr>
          <p:cNvSpPr>
            <a:spLocks noGrp="1"/>
          </p:cNvSpPr>
          <p:nvPr>
            <p:ph type="sldNum" sz="quarter" idx="12"/>
          </p:nvPr>
        </p:nvSpPr>
        <p:spPr/>
        <p:txBody>
          <a:bodyPr/>
          <a:lstStyle/>
          <a:p>
            <a:fld id="{A8A4C5F4-A177-4335-99E1-E731E5F179BB}" type="slidenum">
              <a:rPr lang="en-US" smtClean="0"/>
              <a:pPr/>
              <a:t>55</a:t>
            </a:fld>
            <a:endParaRPr lang="en-US"/>
          </a:p>
        </p:txBody>
      </p:sp>
      <p:pic>
        <p:nvPicPr>
          <p:cNvPr id="5" name="Picture 2">
            <a:extLst>
              <a:ext uri="{FF2B5EF4-FFF2-40B4-BE49-F238E27FC236}">
                <a16:creationId xmlns:a16="http://schemas.microsoft.com/office/drawing/2014/main" id="{FB6260B7-E9A6-8CBD-5FB3-B3FC29AB0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63" t="12496" r="55298" b="5038"/>
          <a:stretch/>
        </p:blipFill>
        <p:spPr bwMode="auto">
          <a:xfrm>
            <a:off x="5394866" y="136524"/>
            <a:ext cx="3285748" cy="451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27BAE63-1AA6-9E0D-6209-9436E39AE181}"/>
              </a:ext>
            </a:extLst>
          </p:cNvPr>
          <p:cNvSpPr txBox="1"/>
          <p:nvPr/>
        </p:nvSpPr>
        <p:spPr>
          <a:xfrm>
            <a:off x="6544611" y="4655127"/>
            <a:ext cx="2145652" cy="276999"/>
          </a:xfrm>
          <a:prstGeom prst="rect">
            <a:avLst/>
          </a:prstGeom>
          <a:noFill/>
        </p:spPr>
        <p:txBody>
          <a:bodyPr wrap="none" rtlCol="0">
            <a:spAutoFit/>
          </a:bodyPr>
          <a:lstStyle/>
          <a:p>
            <a:r>
              <a:rPr lang="en-US" sz="1200"/>
              <a:t>Photo credit: Allisyn Brady PA-C</a:t>
            </a:r>
          </a:p>
        </p:txBody>
      </p:sp>
      <p:sp>
        <p:nvSpPr>
          <p:cNvPr id="7" name="TextBox 6">
            <a:extLst>
              <a:ext uri="{FF2B5EF4-FFF2-40B4-BE49-F238E27FC236}">
                <a16:creationId xmlns:a16="http://schemas.microsoft.com/office/drawing/2014/main" id="{4418096B-D6D0-CC39-0EFD-F1456AAE2434}"/>
              </a:ext>
            </a:extLst>
          </p:cNvPr>
          <p:cNvSpPr txBox="1"/>
          <p:nvPr/>
        </p:nvSpPr>
        <p:spPr>
          <a:xfrm>
            <a:off x="793913" y="1275934"/>
            <a:ext cx="4015592" cy="5262979"/>
          </a:xfrm>
          <a:prstGeom prst="rect">
            <a:avLst/>
          </a:prstGeom>
          <a:noFill/>
        </p:spPr>
        <p:txBody>
          <a:bodyPr wrap="square" rtlCol="0">
            <a:spAutoFit/>
          </a:bodyPr>
          <a:lstStyle/>
          <a:p>
            <a:pPr marL="285750" indent="-285750">
              <a:buFont typeface="Arial" panose="020B0604020202020204" pitchFamily="34" charset="0"/>
              <a:buChar char="•"/>
            </a:pPr>
            <a:r>
              <a:rPr lang="en-US"/>
              <a:t>2% of clinicians providing care in Obstetrics &amp; Gynecology are PAs </a:t>
            </a:r>
            <a:r>
              <a:rPr lang="en-US" baseline="30000"/>
              <a:t>[13]</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Compared with Certified Nurse Midwives (CNM)</a:t>
            </a:r>
            <a:r>
              <a:rPr lang="en-US" baseline="30000"/>
              <a:t> [13] </a:t>
            </a:r>
            <a:r>
              <a:rPr lang="en-US"/>
              <a:t>, PAs can </a:t>
            </a:r>
          </a:p>
          <a:p>
            <a:pPr marL="742950" lvl="1" indent="-285750">
              <a:buFont typeface="Arial" panose="020B0604020202020204" pitchFamily="34" charset="0"/>
              <a:buChar char="•"/>
            </a:pPr>
            <a:r>
              <a:rPr lang="en-US"/>
              <a:t>preform all CNM duties </a:t>
            </a:r>
          </a:p>
          <a:p>
            <a:pPr marL="742950" lvl="1" indent="-285750">
              <a:buFont typeface="Arial" panose="020B0604020202020204" pitchFamily="34" charset="0"/>
              <a:buChar char="•"/>
            </a:pPr>
            <a:r>
              <a:rPr lang="en-US"/>
              <a:t>assist in surgery</a:t>
            </a:r>
          </a:p>
          <a:p>
            <a:pPr marL="742950" lvl="1" indent="-285750">
              <a:buFont typeface="Arial" panose="020B0604020202020204" pitchFamily="34" charset="0"/>
              <a:buChar char="•"/>
            </a:pPr>
            <a:r>
              <a:rPr lang="en-US"/>
              <a:t>provide ED coverage </a:t>
            </a:r>
          </a:p>
          <a:p>
            <a:pPr marL="742950" lvl="1" indent="-285750">
              <a:buFont typeface="Arial" panose="020B0604020202020204" pitchFamily="34" charset="0"/>
              <a:buChar char="•"/>
            </a:pPr>
            <a:r>
              <a:rPr lang="en-US"/>
              <a:t>provide gynecology care</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t>Women’s Health NPs scope of practice does not include obstetrics or surgical assisting </a:t>
            </a:r>
            <a:r>
              <a:rPr lang="en-US" baseline="30000"/>
              <a:t>[13]</a:t>
            </a:r>
          </a:p>
          <a:p>
            <a:pPr marL="285750" indent="-285750">
              <a:buFont typeface="Arial" panose="020B0604020202020204" pitchFamily="34" charset="0"/>
              <a:buChar char="•"/>
            </a:pPr>
            <a:endParaRPr lang="en-US" baseline="30000"/>
          </a:p>
          <a:p>
            <a:pPr marL="285750" indent="-285750">
              <a:buFont typeface="Arial" panose="020B0604020202020204" pitchFamily="34" charset="0"/>
              <a:buChar char="•"/>
            </a:pPr>
            <a:r>
              <a:rPr lang="en-US"/>
              <a:t>Association of PAs in Obstetrics &amp; Gynecology (APAOG) has great resources at https://</a:t>
            </a:r>
            <a:r>
              <a:rPr lang="en-US" err="1"/>
              <a:t>apaog.wildapricot.org</a:t>
            </a:r>
            <a:r>
              <a:rPr lang="en-US"/>
              <a:t>/</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172380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 </a:t>
            </a:r>
          </a:p>
        </p:txBody>
      </p:sp>
      <p:sp>
        <p:nvSpPr>
          <p:cNvPr id="3" name="Content Placeholder 2"/>
          <p:cNvSpPr>
            <a:spLocks noGrp="1"/>
          </p:cNvSpPr>
          <p:nvPr>
            <p:ph idx="1"/>
          </p:nvPr>
        </p:nvSpPr>
        <p:spPr>
          <a:xfrm>
            <a:off x="628650" y="1158874"/>
            <a:ext cx="8058150" cy="4968794"/>
          </a:xfrm>
        </p:spPr>
        <p:txBody>
          <a:bodyPr>
            <a:normAutofit/>
          </a:bodyPr>
          <a:lstStyle/>
          <a:p>
            <a:endParaRPr lang="en-US" sz="2200"/>
          </a:p>
          <a:p>
            <a:pPr marL="342900" marR="0" lvl="0" indent="-342900">
              <a:spcBef>
                <a:spcPts val="0"/>
              </a:spcBef>
              <a:spcAft>
                <a:spcPts val="0"/>
              </a:spcAft>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GLAAD Medial Reference Guide, 11</a:t>
            </a:r>
            <a:r>
              <a:rPr lang="en-US" sz="14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Edition. Glossary of Terms.  Available at </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https://www.glaad.org/reference/trans-terms?gclid=CjwKCAiAqaWdBhAvEiwAGAQltmO4hBV2EFuM5w3Mh-Wijx1n9Qk_nPuFAu6Rwq9m9O3szbEM621ZyRoCYcsQAvD_BwE</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Accessed January 3, 2023.</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Feldhusen, AE. The History of Midwifery and Childbirth in America: A Time Line. Midwifery Today. Available at </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http://www.midwiferytoday.com/articles/timeline.asp</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Accessed January 3, 2023.</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Drife J. The start of life: a history of obstetrics. Postgrad Med J. 2002;78:311-315</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Roser M and Ritchie H. (2013) - "Maternal Mortality". Published online at OurWorldInData.org. Retrieved from: 'https://ourworldindata.org/maternal-mortality' [Online Resource]. Accessed January 3, 2023.</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College of Obstetricians and Gynecologists. Methods for Estimating Due Date. Committee Opinion Number 700. May 2017, Reaffirmed 2022. Available at </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https://www.acog.org/Resources-And-Publications/Committee-Opinions/Committee-on-Obstetric-Practice/Methods-for-Estimating-the-Due-Date</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Accessed January 3, 2023.</a:t>
            </a:r>
          </a:p>
          <a:p>
            <a:pPr marL="342900" indent="-342900">
              <a:spcBef>
                <a:spcPts val="0"/>
              </a:spcBef>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Chambliss LR, Clark SL. Paper gestational age wheels are generally inaccurate. Am J Obstet Gynecol 2014;210:145.e1-4</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College of Obstetricians and Gynecologists. Committee Opinion – Definition of Term Pregnancy No 579, November 2013, Reaffirmed 2022. Available at </a:t>
            </a: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https://www.acog.org/clinical/clinical-guidance/committee-opinion/articles/2013/11/definition-of-term-pregnancy</a:t>
            </a:r>
            <a:r>
              <a:rPr lang="en-US" sz="14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Accessed January 3, 2023.</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Academy of Pediatrics and the American College of Obstetricians and Gynecologists</a:t>
            </a:r>
            <a:r>
              <a:rPr lang="en-US" sz="14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Guidelines for Perinatal Care. 8</a:t>
            </a:r>
            <a:r>
              <a:rPr lang="en-US" sz="1400" i="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4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Ed. </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Jointly published by AAP and ACOG. ISBN: 978-1-61002-087-9 (AAP) ISBN: 978-1-934984-69-7 (ACOG). 2017.</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indent="-342900">
              <a:spcBef>
                <a:spcPts val="0"/>
              </a:spcBef>
              <a:buFont typeface="+mj-lt"/>
              <a:buAutoNum type="arabicPeriod"/>
              <a:tabLst>
                <a:tab pos="457200" algn="l"/>
              </a:tabLst>
            </a:pP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900"/>
          </a:p>
        </p:txBody>
      </p:sp>
      <p:sp>
        <p:nvSpPr>
          <p:cNvPr id="4" name="Slide Number Placeholder 3"/>
          <p:cNvSpPr>
            <a:spLocks noGrp="1"/>
          </p:cNvSpPr>
          <p:nvPr>
            <p:ph type="sldNum" sz="quarter" idx="12"/>
          </p:nvPr>
        </p:nvSpPr>
        <p:spPr>
          <a:xfrm>
            <a:off x="6543675" y="214313"/>
            <a:ext cx="2057400" cy="365125"/>
          </a:xfrm>
        </p:spPr>
        <p:txBody>
          <a:bodyPr/>
          <a:lstStyle/>
          <a:p>
            <a:r>
              <a:rPr lang="en-US"/>
              <a:t> </a:t>
            </a:r>
            <a:fld id="{A8A4C5F4-A177-4335-99E1-E731E5F179BB}" type="slidenum">
              <a:rPr lang="en-US" smtClean="0"/>
              <a:pPr/>
              <a:t>56</a:t>
            </a:fld>
            <a:endParaRPr lang="en-US"/>
          </a:p>
        </p:txBody>
      </p:sp>
    </p:spTree>
    <p:extLst>
      <p:ext uri="{BB962C8B-B14F-4D97-AF65-F5344CB8AC3E}">
        <p14:creationId xmlns:p14="http://schemas.microsoft.com/office/powerpoint/2010/main" val="4247975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C4F6-AE52-CD4F-28A2-CF90B2496ED8}"/>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5A1C7F35-2F67-8ED0-3729-E379A30D5CE7}"/>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eriod" startAt="9"/>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College of Obstetricians and Gynecologists. Committee Opinion Number 693. Counseling About Genetic Testing and Communication of Genetic Test Results.  April 2017. Reaffirmed 2020.Available at </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https://www.acog.org/clinical/clinical-guidance/practice-bulletin/articles/2016/05/prenatal-diagnostic-testing-for-genetic-disorders</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Accessed January 3, 2023</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9"/>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Steele NM, French J, Gatherer-Boyles J, Newman S, Leclaire S. Effect of acupressure by Sea-Bands on nausea and vomiting of pregnancy. J Obstet Gynecol Neonatal Nurs. 2001 Jan-Feb;30(1):61-70. PMID: 11277163.</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9"/>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to Measure Your Fundal Height.  Departments of Obstetrics and  Genecology &amp; Midwifery, Jamaica Hospital Medical Center, Queens, NY. Available at </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https://youtu.be/MFkzEOg4RaU</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Accessed January 3, 2023.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9"/>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Fundamental of Fetal Health Surveillance – Leopolds Maneuvers. University of British Columbia, Continuing Professional Development, Vancouver, British Columbia, Canada. BC CPD  Available at </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https://youtu.be/KQ3L1n5XiLw</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Accessed January 3, 2023.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9"/>
              <a:tabLst>
                <a:tab pos="457200" algn="l"/>
              </a:tabLs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Berkowitz O, White SE. An opportunity for PAs as obstetrical laborists. </a:t>
            </a:r>
            <a:r>
              <a:rPr lang="en-US" sz="14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JAAPA</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2018; 31:40-43. doi: 10.1097/01.JAA.0000529774.75649.c1 PMID: 29369928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57150" marR="0" indent="0">
              <a:spcBef>
                <a:spcPts val="0"/>
              </a:spcBef>
              <a:spcAft>
                <a:spcPts val="0"/>
              </a:spcAft>
              <a:buNone/>
            </a:pPr>
            <a:endParaRPr lang="en-US" sz="14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DE1D8755-A223-2720-2E47-22E80D6B1B06}"/>
              </a:ext>
            </a:extLst>
          </p:cNvPr>
          <p:cNvSpPr>
            <a:spLocks noGrp="1"/>
          </p:cNvSpPr>
          <p:nvPr>
            <p:ph type="sldNum" sz="quarter" idx="12"/>
          </p:nvPr>
        </p:nvSpPr>
        <p:spPr/>
        <p:txBody>
          <a:bodyPr/>
          <a:lstStyle/>
          <a:p>
            <a:fld id="{A8A4C5F4-A177-4335-99E1-E731E5F179BB}" type="slidenum">
              <a:rPr lang="en-US" smtClean="0"/>
              <a:pPr/>
              <a:t>57</a:t>
            </a:fld>
            <a:endParaRPr lang="en-US"/>
          </a:p>
        </p:txBody>
      </p:sp>
    </p:spTree>
    <p:extLst>
      <p:ext uri="{BB962C8B-B14F-4D97-AF65-F5344CB8AC3E}">
        <p14:creationId xmlns:p14="http://schemas.microsoft.com/office/powerpoint/2010/main" val="130099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History of Prenatal Care - 1900s </a:t>
            </a:r>
            <a:r>
              <a:rPr lang="en-US" sz="4000" baseline="30000"/>
              <a:t>[3]</a:t>
            </a:r>
            <a:endParaRPr lang="en-US" sz="2000" baseline="30000"/>
          </a:p>
        </p:txBody>
      </p:sp>
      <p:sp>
        <p:nvSpPr>
          <p:cNvPr id="3" name="Content Placeholder 2"/>
          <p:cNvSpPr>
            <a:spLocks noGrp="1"/>
          </p:cNvSpPr>
          <p:nvPr>
            <p:ph idx="1"/>
          </p:nvPr>
        </p:nvSpPr>
        <p:spPr>
          <a:xfrm>
            <a:off x="319596" y="2296040"/>
            <a:ext cx="3666477" cy="3030460"/>
          </a:xfrm>
        </p:spPr>
        <p:txBody>
          <a:bodyPr>
            <a:noAutofit/>
          </a:bodyPr>
          <a:lstStyle/>
          <a:p>
            <a:r>
              <a:rPr lang="en-US" sz="2800"/>
              <a:t>Hospital Births increase </a:t>
            </a:r>
          </a:p>
          <a:p>
            <a:pPr lvl="1"/>
            <a:r>
              <a:rPr lang="en-US" sz="2500"/>
              <a:t>50% in 1921</a:t>
            </a:r>
          </a:p>
          <a:p>
            <a:pPr lvl="1"/>
            <a:r>
              <a:rPr lang="en-US" sz="2500"/>
              <a:t>80% by 1950</a:t>
            </a:r>
          </a:p>
          <a:p>
            <a:pPr lvl="1"/>
            <a:r>
              <a:rPr lang="en-US" sz="2500"/>
              <a:t>97% by 1960</a:t>
            </a:r>
          </a:p>
          <a:p>
            <a:r>
              <a:rPr lang="en-US" sz="2800"/>
              <a:t>Prenatal care moves from home visits to clinics </a:t>
            </a:r>
          </a:p>
        </p:txBody>
      </p:sp>
      <p:sp>
        <p:nvSpPr>
          <p:cNvPr id="4" name="Slide Number Placeholder 3"/>
          <p:cNvSpPr>
            <a:spLocks noGrp="1"/>
          </p:cNvSpPr>
          <p:nvPr>
            <p:ph type="sldNum" sz="quarter" idx="12"/>
          </p:nvPr>
        </p:nvSpPr>
        <p:spPr/>
        <p:txBody>
          <a:bodyPr/>
          <a:lstStyle/>
          <a:p>
            <a:fld id="{A8A4C5F4-A177-4335-99E1-E731E5F179BB}" type="slidenum">
              <a:rPr lang="en-US" smtClean="0"/>
              <a:pPr/>
              <a:t>6</a:t>
            </a:fld>
            <a:endParaRPr lang="en-US"/>
          </a:p>
        </p:txBody>
      </p:sp>
      <p:sp>
        <p:nvSpPr>
          <p:cNvPr id="5" name="TextBox 4">
            <a:extLst>
              <a:ext uri="{FF2B5EF4-FFF2-40B4-BE49-F238E27FC236}">
                <a16:creationId xmlns:a16="http://schemas.microsoft.com/office/drawing/2014/main" id="{6FC20745-F519-BD2F-9D51-7B6CAADDD453}"/>
              </a:ext>
            </a:extLst>
          </p:cNvPr>
          <p:cNvSpPr txBox="1"/>
          <p:nvPr/>
        </p:nvSpPr>
        <p:spPr>
          <a:xfrm>
            <a:off x="4126762" y="5441979"/>
            <a:ext cx="4262985" cy="523220"/>
          </a:xfrm>
          <a:prstGeom prst="rect">
            <a:avLst/>
          </a:prstGeom>
          <a:noFill/>
        </p:spPr>
        <p:txBody>
          <a:bodyPr wrap="square" rtlCol="0">
            <a:spAutoFit/>
          </a:bodyPr>
          <a:lstStyle/>
          <a:p>
            <a:r>
              <a:rPr lang="en-US" sz="1400" b="0" i="0">
                <a:solidFill>
                  <a:srgbClr val="212124"/>
                </a:solidFill>
                <a:effectLst/>
              </a:rPr>
              <a:t>Sterile procedures taught to midwives for licensing,  Miami, Dade County, Florida, 1935.</a:t>
            </a:r>
            <a:endParaRPr lang="en-US" sz="1400"/>
          </a:p>
        </p:txBody>
      </p:sp>
      <p:sp>
        <p:nvSpPr>
          <p:cNvPr id="6" name="TextBox 5">
            <a:extLst>
              <a:ext uri="{FF2B5EF4-FFF2-40B4-BE49-F238E27FC236}">
                <a16:creationId xmlns:a16="http://schemas.microsoft.com/office/drawing/2014/main" id="{93B20FCD-331F-1A52-9DB9-27DD279ABCC7}"/>
              </a:ext>
            </a:extLst>
          </p:cNvPr>
          <p:cNvSpPr txBox="1"/>
          <p:nvPr/>
        </p:nvSpPr>
        <p:spPr>
          <a:xfrm>
            <a:off x="4134689" y="5163365"/>
            <a:ext cx="4105611" cy="215444"/>
          </a:xfrm>
          <a:prstGeom prst="rect">
            <a:avLst/>
          </a:prstGeom>
          <a:noFill/>
        </p:spPr>
        <p:txBody>
          <a:bodyPr wrap="none" rtlCol="0">
            <a:spAutoFit/>
          </a:bodyPr>
          <a:lstStyle/>
          <a:p>
            <a:r>
              <a:rPr lang="en-US" sz="800"/>
              <a:t>Photo Credit:  Public domain. Available at http://www.floridamemory.com/items/show/44692</a:t>
            </a:r>
          </a:p>
        </p:txBody>
      </p:sp>
      <p:pic>
        <p:nvPicPr>
          <p:cNvPr id="7" name="Picture 6">
            <a:extLst>
              <a:ext uri="{FF2B5EF4-FFF2-40B4-BE49-F238E27FC236}">
                <a16:creationId xmlns:a16="http://schemas.microsoft.com/office/drawing/2014/main" id="{01F77F05-CFCA-C4E7-43F3-3ED778359F01}"/>
              </a:ext>
            </a:extLst>
          </p:cNvPr>
          <p:cNvPicPr>
            <a:picLocks noChangeAspect="1"/>
          </p:cNvPicPr>
          <p:nvPr/>
        </p:nvPicPr>
        <p:blipFill>
          <a:blip r:embed="rId2"/>
          <a:stretch>
            <a:fillRect/>
          </a:stretch>
        </p:blipFill>
        <p:spPr>
          <a:xfrm>
            <a:off x="4126762" y="2296040"/>
            <a:ext cx="4113538" cy="2872621"/>
          </a:xfrm>
          <a:prstGeom prst="rect">
            <a:avLst/>
          </a:prstGeom>
        </p:spPr>
      </p:pic>
    </p:spTree>
    <p:extLst>
      <p:ext uri="{BB962C8B-B14F-4D97-AF65-F5344CB8AC3E}">
        <p14:creationId xmlns:p14="http://schemas.microsoft.com/office/powerpoint/2010/main" val="328238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5FB0F0-197C-18CA-8D63-C7F3D489F7BD}"/>
              </a:ext>
            </a:extLst>
          </p:cNvPr>
          <p:cNvPicPr>
            <a:picLocks noChangeAspect="1"/>
          </p:cNvPicPr>
          <p:nvPr/>
        </p:nvPicPr>
        <p:blipFill>
          <a:blip r:embed="rId3"/>
          <a:stretch>
            <a:fillRect/>
          </a:stretch>
        </p:blipFill>
        <p:spPr>
          <a:xfrm>
            <a:off x="1058042" y="1027906"/>
            <a:ext cx="6686995" cy="4730019"/>
          </a:xfrm>
          <a:prstGeom prst="rect">
            <a:avLst/>
          </a:prstGeom>
        </p:spPr>
      </p:pic>
      <p:sp>
        <p:nvSpPr>
          <p:cNvPr id="3" name="TextBox 2">
            <a:extLst>
              <a:ext uri="{FF2B5EF4-FFF2-40B4-BE49-F238E27FC236}">
                <a16:creationId xmlns:a16="http://schemas.microsoft.com/office/drawing/2014/main" id="{7E7F53DE-45D2-1D72-0560-A366CB9315FD}"/>
              </a:ext>
            </a:extLst>
          </p:cNvPr>
          <p:cNvSpPr txBox="1"/>
          <p:nvPr/>
        </p:nvSpPr>
        <p:spPr>
          <a:xfrm>
            <a:off x="2343150" y="5975541"/>
            <a:ext cx="6160770" cy="646331"/>
          </a:xfrm>
          <a:prstGeom prst="rect">
            <a:avLst/>
          </a:prstGeom>
          <a:noFill/>
        </p:spPr>
        <p:txBody>
          <a:bodyPr wrap="square" rtlCol="0">
            <a:spAutoFit/>
          </a:bodyPr>
          <a:lstStyle/>
          <a:p>
            <a:r>
              <a:rPr lang="en-US" sz="1200"/>
              <a:t>Max Roser and Hannah Ritchie (2013) - "Maternal Mortality". Published online at OurWorldInData.org. Retrieved from: 'https://ourworldindata.org/maternal-mortality' [Online Resource]. Accessed January 3, 2023. </a:t>
            </a:r>
            <a:r>
              <a:rPr lang="en-US" sz="1200" baseline="30000"/>
              <a:t>[4]</a:t>
            </a:r>
          </a:p>
        </p:txBody>
      </p:sp>
      <p:sp>
        <p:nvSpPr>
          <p:cNvPr id="4" name="TextBox 3">
            <a:extLst>
              <a:ext uri="{FF2B5EF4-FFF2-40B4-BE49-F238E27FC236}">
                <a16:creationId xmlns:a16="http://schemas.microsoft.com/office/drawing/2014/main" id="{87DC7E04-9F72-01F6-48A4-B09267AAE340}"/>
              </a:ext>
            </a:extLst>
          </p:cNvPr>
          <p:cNvSpPr txBox="1"/>
          <p:nvPr/>
        </p:nvSpPr>
        <p:spPr>
          <a:xfrm>
            <a:off x="3631041" y="1974381"/>
            <a:ext cx="1540999" cy="369332"/>
          </a:xfrm>
          <a:prstGeom prst="rect">
            <a:avLst/>
          </a:prstGeom>
          <a:noFill/>
          <a:ln>
            <a:solidFill>
              <a:srgbClr val="C00000"/>
            </a:solidFill>
          </a:ln>
        </p:spPr>
        <p:txBody>
          <a:bodyPr wrap="none" rtlCol="0">
            <a:spAutoFit/>
          </a:bodyPr>
          <a:lstStyle/>
          <a:p>
            <a:r>
              <a:rPr lang="en-US"/>
              <a:t>Penicillin 1942</a:t>
            </a:r>
          </a:p>
        </p:txBody>
      </p:sp>
      <p:sp>
        <p:nvSpPr>
          <p:cNvPr id="6" name="TextBox 5">
            <a:extLst>
              <a:ext uri="{FF2B5EF4-FFF2-40B4-BE49-F238E27FC236}">
                <a16:creationId xmlns:a16="http://schemas.microsoft.com/office/drawing/2014/main" id="{7B2825EB-94C0-72D0-D3AD-D7F02F76E161}"/>
              </a:ext>
            </a:extLst>
          </p:cNvPr>
          <p:cNvSpPr txBox="1"/>
          <p:nvPr/>
        </p:nvSpPr>
        <p:spPr>
          <a:xfrm>
            <a:off x="4080161" y="2798303"/>
            <a:ext cx="1677832" cy="369332"/>
          </a:xfrm>
          <a:prstGeom prst="rect">
            <a:avLst/>
          </a:prstGeom>
          <a:noFill/>
          <a:ln>
            <a:solidFill>
              <a:srgbClr val="C00000"/>
            </a:solidFill>
          </a:ln>
        </p:spPr>
        <p:txBody>
          <a:bodyPr wrap="none" rtlCol="0">
            <a:spAutoFit/>
          </a:bodyPr>
          <a:lstStyle/>
          <a:p>
            <a:r>
              <a:rPr lang="en-US"/>
              <a:t>Oxytocin, 1950s</a:t>
            </a:r>
          </a:p>
        </p:txBody>
      </p:sp>
      <p:cxnSp>
        <p:nvCxnSpPr>
          <p:cNvPr id="13" name="Straight Arrow Connector 12">
            <a:extLst>
              <a:ext uri="{FF2B5EF4-FFF2-40B4-BE49-F238E27FC236}">
                <a16:creationId xmlns:a16="http://schemas.microsoft.com/office/drawing/2014/main" id="{DF089C4A-88A3-7242-4D95-478438EEDFF1}"/>
              </a:ext>
            </a:extLst>
          </p:cNvPr>
          <p:cNvCxnSpPr>
            <a:cxnSpLocks/>
          </p:cNvCxnSpPr>
          <p:nvPr/>
        </p:nvCxnSpPr>
        <p:spPr>
          <a:xfrm flipH="1">
            <a:off x="3187910" y="2189999"/>
            <a:ext cx="443131" cy="29258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6AD5E6-DF97-6983-AF55-4D206E8DDD5C}"/>
              </a:ext>
            </a:extLst>
          </p:cNvPr>
          <p:cNvCxnSpPr>
            <a:cxnSpLocks/>
          </p:cNvCxnSpPr>
          <p:nvPr/>
        </p:nvCxnSpPr>
        <p:spPr>
          <a:xfrm flipH="1">
            <a:off x="3631041" y="3074206"/>
            <a:ext cx="449120" cy="32894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itle 17">
            <a:extLst>
              <a:ext uri="{FF2B5EF4-FFF2-40B4-BE49-F238E27FC236}">
                <a16:creationId xmlns:a16="http://schemas.microsoft.com/office/drawing/2014/main" id="{38A856A0-3B85-9A2A-A1E0-53631C735AD4}"/>
              </a:ext>
            </a:extLst>
          </p:cNvPr>
          <p:cNvSpPr>
            <a:spLocks noGrp="1"/>
          </p:cNvSpPr>
          <p:nvPr>
            <p:ph type="title"/>
          </p:nvPr>
        </p:nvSpPr>
        <p:spPr/>
        <p:txBody>
          <a:bodyPr/>
          <a:lstStyle/>
          <a:p>
            <a:r>
              <a:rPr lang="en-US" sz="4400"/>
              <a:t>Maternal Death Rates </a:t>
            </a:r>
            <a:r>
              <a:rPr lang="en-US" sz="4400" baseline="30000"/>
              <a:t>[4] </a:t>
            </a:r>
            <a:br>
              <a:rPr lang="en-US"/>
            </a:br>
            <a:endParaRPr lang="en-US"/>
          </a:p>
        </p:txBody>
      </p:sp>
    </p:spTree>
    <p:extLst>
      <p:ext uri="{BB962C8B-B14F-4D97-AF65-F5344CB8AC3E}">
        <p14:creationId xmlns:p14="http://schemas.microsoft.com/office/powerpoint/2010/main" val="72580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B5ECA-A138-0946-BDDE-3450A9969713}"/>
              </a:ext>
            </a:extLst>
          </p:cNvPr>
          <p:cNvSpPr>
            <a:spLocks noGrp="1"/>
          </p:cNvSpPr>
          <p:nvPr>
            <p:ph type="title"/>
          </p:nvPr>
        </p:nvSpPr>
        <p:spPr>
          <a:xfrm>
            <a:off x="628650" y="556995"/>
            <a:ext cx="7886700" cy="1133693"/>
          </a:xfrm>
        </p:spPr>
        <p:txBody>
          <a:bodyPr>
            <a:normAutofit/>
          </a:bodyPr>
          <a:lstStyle/>
          <a:p>
            <a:pPr algn="ctr"/>
            <a:r>
              <a:rPr lang="en-US" sz="3500"/>
              <a:t>Top 3 Things to Remember About Prenatal Care and Pregnant Patients</a:t>
            </a:r>
          </a:p>
        </p:txBody>
      </p:sp>
      <p:sp>
        <p:nvSpPr>
          <p:cNvPr id="3" name="Slide Number Placeholder 2">
            <a:extLst>
              <a:ext uri="{FF2B5EF4-FFF2-40B4-BE49-F238E27FC236}">
                <a16:creationId xmlns:a16="http://schemas.microsoft.com/office/drawing/2014/main" id="{531F52AB-52D0-8B48-A0E9-786858B29FB8}"/>
              </a:ext>
            </a:extLst>
          </p:cNvPr>
          <p:cNvSpPr>
            <a:spLocks noGrp="1"/>
          </p:cNvSpPr>
          <p:nvPr>
            <p:ph type="sldNum" sz="quarter" idx="12"/>
          </p:nvPr>
        </p:nvSpPr>
        <p:spPr>
          <a:xfrm>
            <a:off x="6457950" y="6356350"/>
            <a:ext cx="2057400" cy="365125"/>
          </a:xfrm>
        </p:spPr>
        <p:txBody>
          <a:bodyPr>
            <a:normAutofit/>
          </a:bodyPr>
          <a:lstStyle/>
          <a:p>
            <a:pPr>
              <a:spcAft>
                <a:spcPts val="600"/>
              </a:spcAft>
            </a:pPr>
            <a:fld id="{A8A4C5F4-A177-4335-99E1-E731E5F179BB}" type="slidenum">
              <a:rPr lang="en-US" smtClean="0"/>
              <a:pPr>
                <a:spcAft>
                  <a:spcPts val="600"/>
                </a:spcAft>
              </a:pPr>
              <a:t>8</a:t>
            </a:fld>
            <a:endParaRPr lang="en-US"/>
          </a:p>
        </p:txBody>
      </p:sp>
      <p:graphicFrame>
        <p:nvGraphicFramePr>
          <p:cNvPr id="6" name="Content Placeholder 3">
            <a:extLst>
              <a:ext uri="{FF2B5EF4-FFF2-40B4-BE49-F238E27FC236}">
                <a16:creationId xmlns:a16="http://schemas.microsoft.com/office/drawing/2014/main" id="{1D53348C-A7CA-C456-4782-C846FFF62936}"/>
              </a:ext>
            </a:extLst>
          </p:cNvPr>
          <p:cNvGraphicFramePr>
            <a:graphicFrameLocks noGrp="1"/>
          </p:cNvGraphicFramePr>
          <p:nvPr>
            <p:ph idx="1"/>
            <p:extLst>
              <p:ext uri="{D42A27DB-BD31-4B8C-83A1-F6EECF244321}">
                <p14:modId xmlns:p14="http://schemas.microsoft.com/office/powerpoint/2010/main" val="2004915124"/>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1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 of Prenatal Care Presentation</a:t>
            </a:r>
          </a:p>
        </p:txBody>
      </p:sp>
      <p:sp>
        <p:nvSpPr>
          <p:cNvPr id="3" name="Content Placeholder 2"/>
          <p:cNvSpPr>
            <a:spLocks noGrp="1"/>
          </p:cNvSpPr>
          <p:nvPr>
            <p:ph idx="1"/>
          </p:nvPr>
        </p:nvSpPr>
        <p:spPr>
          <a:xfrm>
            <a:off x="628650" y="1488274"/>
            <a:ext cx="7886700" cy="4351338"/>
          </a:xfrm>
        </p:spPr>
        <p:txBody>
          <a:bodyPr>
            <a:normAutofit fontScale="92500" lnSpcReduction="10000"/>
          </a:bodyPr>
          <a:lstStyle/>
          <a:p>
            <a:r>
              <a:rPr lang="en-US" sz="2800"/>
              <a:t>History of Prenatal Care in the US </a:t>
            </a:r>
          </a:p>
          <a:p>
            <a:r>
              <a:rPr lang="en-US" sz="2800" b="1">
                <a:solidFill>
                  <a:srgbClr val="C00000"/>
                </a:solidFill>
              </a:rPr>
              <a:t>Vocabulary and Terms </a:t>
            </a:r>
          </a:p>
          <a:p>
            <a:r>
              <a:rPr lang="en-US" sz="2800"/>
              <a:t>Diagnosis of Pregnancy</a:t>
            </a:r>
          </a:p>
          <a:p>
            <a:r>
              <a:rPr lang="en-US" sz="2800"/>
              <a:t>Determining Gestational Age and Estimated Date of Delivery (EDD)</a:t>
            </a:r>
          </a:p>
          <a:p>
            <a:r>
              <a:rPr lang="en-US" sz="2800"/>
              <a:t>Prenatal Care</a:t>
            </a:r>
          </a:p>
          <a:p>
            <a:pPr lvl="1"/>
            <a:r>
              <a:rPr lang="en-US" sz="2800"/>
              <a:t>First trimester (1 week - 13 weeks 6 days)</a:t>
            </a:r>
          </a:p>
          <a:p>
            <a:pPr lvl="1"/>
            <a:r>
              <a:rPr lang="en-US" sz="2800"/>
              <a:t>Second trimester (14 weeks - 28 weeks 6 days)</a:t>
            </a:r>
          </a:p>
          <a:p>
            <a:pPr lvl="1"/>
            <a:r>
              <a:rPr lang="en-US" sz="2800"/>
              <a:t>Third trimester (29 weeks - 41 weeks 6 days)</a:t>
            </a:r>
          </a:p>
          <a:p>
            <a:r>
              <a:rPr lang="en-US" sz="2800"/>
              <a:t>Common prenatal problems </a:t>
            </a:r>
          </a:p>
          <a:p>
            <a:r>
              <a:rPr lang="en-US" sz="2800"/>
              <a:t>Prenatal Physical Examination</a:t>
            </a:r>
          </a:p>
          <a:p>
            <a:endParaRPr lang="en-US"/>
          </a:p>
        </p:txBody>
      </p:sp>
      <p:sp>
        <p:nvSpPr>
          <p:cNvPr id="4" name="Slide Number Placeholder 3"/>
          <p:cNvSpPr>
            <a:spLocks noGrp="1"/>
          </p:cNvSpPr>
          <p:nvPr>
            <p:ph type="sldNum" sz="quarter" idx="12"/>
          </p:nvPr>
        </p:nvSpPr>
        <p:spPr/>
        <p:txBody>
          <a:bodyPr/>
          <a:lstStyle/>
          <a:p>
            <a:fld id="{A8A4C5F4-A177-4335-99E1-E731E5F179BB}" type="slidenum">
              <a:rPr lang="en-US" smtClean="0"/>
              <a:pPr/>
              <a:t>9</a:t>
            </a:fld>
            <a:endParaRPr lang="en-US"/>
          </a:p>
        </p:txBody>
      </p:sp>
    </p:spTree>
    <p:extLst>
      <p:ext uri="{BB962C8B-B14F-4D97-AF65-F5344CB8AC3E}">
        <p14:creationId xmlns:p14="http://schemas.microsoft.com/office/powerpoint/2010/main" val="125384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57</Slides>
  <Notes>47</Notes>
  <HiddenSlides>0</HiddenSlide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Custom Design</vt:lpstr>
      <vt:lpstr>Prenatal Care</vt:lpstr>
      <vt:lpstr>Gender Terminology [1]</vt:lpstr>
      <vt:lpstr>Outline of Prenatal Care Presentation</vt:lpstr>
      <vt:lpstr>Midwives  and Obstetrics</vt:lpstr>
      <vt:lpstr>History of Prenatal Care[2,3]</vt:lpstr>
      <vt:lpstr>History of Prenatal Care - 1900s [3]</vt:lpstr>
      <vt:lpstr>Maternal Death Rates [4]  </vt:lpstr>
      <vt:lpstr>Top 3 Things to Remember About Prenatal Care and Pregnant Patients</vt:lpstr>
      <vt:lpstr>Outline of Prenatal Care Presentation</vt:lpstr>
      <vt:lpstr>Vocabulary of  Obstetrics </vt:lpstr>
      <vt:lpstr>Vocabulary of Obstetrics </vt:lpstr>
      <vt:lpstr>Vocabulary of Obstetrics </vt:lpstr>
      <vt:lpstr>Gravidity and Parity</vt:lpstr>
      <vt:lpstr>Gravity and Parity </vt:lpstr>
      <vt:lpstr>Outline of Prenatal Care Presentation</vt:lpstr>
      <vt:lpstr>Diagnosis of Pregnancy - Presumptive Signs </vt:lpstr>
      <vt:lpstr>Diagnosis of Pregnancy – Probable Signs </vt:lpstr>
      <vt:lpstr>Diagnosis of Pregnancy – Positive Signs </vt:lpstr>
      <vt:lpstr>Outline of Prenatal Care Presentation</vt:lpstr>
      <vt:lpstr>Calculating Estimated Date of Delivery (EDD) [5] </vt:lpstr>
      <vt:lpstr>Gestational Wheels and Calculators </vt:lpstr>
      <vt:lpstr>Calculating Estimated Date of Delivery (EDD) [5,6] </vt:lpstr>
      <vt:lpstr>Dating Criteria </vt:lpstr>
      <vt:lpstr>Notes about EDDs [5,6,7]</vt:lpstr>
      <vt:lpstr>Outline of Prenatal Care Presentation</vt:lpstr>
      <vt:lpstr>First Prenatal Visit – History [8] </vt:lpstr>
      <vt:lpstr>First Prenatal Visit – History </vt:lpstr>
      <vt:lpstr>First Prenatal Visit – History </vt:lpstr>
      <vt:lpstr>Smoking, Alcohol, Cannabis and Substance Use in Pregnancy</vt:lpstr>
      <vt:lpstr>Genetic Counseling [9]  </vt:lpstr>
      <vt:lpstr>Maternal Age &gt; 35 Risks [9]</vt:lpstr>
      <vt:lpstr>First Prenatal Visit - Physical Exam</vt:lpstr>
      <vt:lpstr>First Prenatal Visit - Labs</vt:lpstr>
      <vt:lpstr>Labs if at Risk</vt:lpstr>
      <vt:lpstr>Other First Visit Considerations</vt:lpstr>
      <vt:lpstr>First Visit Recommendations</vt:lpstr>
      <vt:lpstr>First Visit Recommendations</vt:lpstr>
      <vt:lpstr>First Trimester Prenatal Visits  </vt:lpstr>
      <vt:lpstr>Outline of Prenatal Care Presentation</vt:lpstr>
      <vt:lpstr>Second Trimester </vt:lpstr>
      <vt:lpstr>Outline of Prenatal Care Presentation</vt:lpstr>
      <vt:lpstr>Third Trimester</vt:lpstr>
      <vt:lpstr>Outline of Prenatal Care Presentation</vt:lpstr>
      <vt:lpstr>Common Prenatal Problems</vt:lpstr>
      <vt:lpstr>Common Prenatal Problems</vt:lpstr>
      <vt:lpstr>Common Prenatal Problems</vt:lpstr>
      <vt:lpstr>Common Prenatal Problems</vt:lpstr>
      <vt:lpstr>Common Prenatal Problems</vt:lpstr>
      <vt:lpstr>Outline of Prenatal Care Presentation</vt:lpstr>
      <vt:lpstr>Physical Examination Techniques for Prenatal Care </vt:lpstr>
      <vt:lpstr>Measuring the Fundal Height [11]</vt:lpstr>
      <vt:lpstr>Video: Measuring the Fundal Height [11]</vt:lpstr>
      <vt:lpstr>Leopold Maneuvers [12] </vt:lpstr>
      <vt:lpstr>Video: Leopold Maneuvers [12]</vt:lpstr>
      <vt:lpstr>PAs in Obstetrics [13] </vt:lpstr>
      <vt:lpstr>References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Care</dc:title>
  <dc:creator>White, Susan</dc:creator>
  <cp:revision>1</cp:revision>
  <dcterms:created xsi:type="dcterms:W3CDTF">2021-04-07T01:42:04Z</dcterms:created>
  <dcterms:modified xsi:type="dcterms:W3CDTF">2023-01-17T14:35:23Z</dcterms:modified>
</cp:coreProperties>
</file>